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21"/>
  </p:notesMasterIdLst>
  <p:sldIdLst>
    <p:sldId id="256" r:id="rId2"/>
    <p:sldId id="300" r:id="rId3"/>
    <p:sldId id="301" r:id="rId4"/>
    <p:sldId id="302" r:id="rId5"/>
    <p:sldId id="303" r:id="rId6"/>
    <p:sldId id="304" r:id="rId7"/>
    <p:sldId id="305" r:id="rId8"/>
    <p:sldId id="310" r:id="rId9"/>
    <p:sldId id="311" r:id="rId10"/>
    <p:sldId id="307" r:id="rId11"/>
    <p:sldId id="312" r:id="rId12"/>
    <p:sldId id="313" r:id="rId13"/>
    <p:sldId id="317" r:id="rId14"/>
    <p:sldId id="318" r:id="rId15"/>
    <p:sldId id="319" r:id="rId16"/>
    <p:sldId id="315" r:id="rId17"/>
    <p:sldId id="316" r:id="rId18"/>
    <p:sldId id="320" r:id="rId19"/>
    <p:sldId id="308"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CC"/>
    <a:srgbClr val="040113"/>
    <a:srgbClr val="9999FF"/>
    <a:srgbClr val="990099"/>
    <a:srgbClr val="0000FF"/>
    <a:srgbClr val="9933FF"/>
    <a:srgbClr val="9900CC"/>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A2C57B4-A7BA-475A-94A3-C79F141BED32}" type="slidenum">
              <a:rPr lang="ru-RU"/>
              <a:pPr/>
              <a:t>‹#›</a:t>
            </a:fld>
            <a:endParaRPr lang="ru-RU"/>
          </a:p>
        </p:txBody>
      </p:sp>
    </p:spTree>
    <p:extLst>
      <p:ext uri="{BB962C8B-B14F-4D97-AF65-F5344CB8AC3E}">
        <p14:creationId xmlns:p14="http://schemas.microsoft.com/office/powerpoint/2010/main" val="42272205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6CA83-D0CA-4B0F-AD0E-6BD06E75B690}" type="slidenum">
              <a:rPr lang="ru-RU"/>
              <a:pPr/>
              <a:t>1</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1220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EE50AF-BF35-430B-8B73-37BD842C5B72}" type="slidenum">
              <a:rPr lang="ru-RU" smtClean="0"/>
              <a:pPr/>
              <a:t>‹#›</a:t>
            </a:fld>
            <a:endParaRPr lang="ru-RU"/>
          </a:p>
        </p:txBody>
      </p:sp>
      <p:sp>
        <p:nvSpPr>
          <p:cNvPr id="7" name="TextBox 6"/>
          <p:cNvSpPr txBox="1"/>
          <p:nvPr/>
        </p:nvSpPr>
        <p:spPr>
          <a:xfrm>
            <a:off x="0" y="6669360"/>
            <a:ext cx="1331640" cy="261610"/>
          </a:xfrm>
          <a:prstGeom prst="rect">
            <a:avLst/>
          </a:prstGeom>
          <a:noFill/>
        </p:spPr>
        <p:txBody>
          <a:bodyPr wrap="square" rtlCol="0">
            <a:spAutoFit/>
          </a:bodyPr>
          <a:lstStyle/>
          <a:p>
            <a:pPr algn="l"/>
            <a:r>
              <a:rPr lang="ru-RU" sz="1100" b="1" dirty="0" smtClean="0">
                <a:solidFill>
                  <a:schemeClr val="accent6">
                    <a:lumMod val="50000"/>
                  </a:schemeClr>
                </a:solidFill>
                <a:latin typeface="Monotype Corsiva" pitchFamily="66" charset="0"/>
              </a:rPr>
              <a:t>Олифирова Т.И. </a:t>
            </a:r>
            <a:endParaRPr lang="ru-RU" sz="1100" b="1" dirty="0">
              <a:solidFill>
                <a:schemeClr val="accent6">
                  <a:lumMod val="50000"/>
                </a:schemeClr>
              </a:solidFill>
              <a:latin typeface="Monotype Corsiva" pitchFamily="66" charset="0"/>
            </a:endParaRPr>
          </a:p>
        </p:txBody>
      </p:sp>
      <p:pic>
        <p:nvPicPr>
          <p:cNvPr id="9" name="Picture 2"/>
          <p:cNvPicPr>
            <a:picLocks noChangeAspect="1" noChangeArrowheads="1"/>
          </p:cNvPicPr>
          <p:nvPr/>
        </p:nvPicPr>
        <p:blipFill>
          <a:blip r:embed="rId3" cstate="print">
            <a:clrChange>
              <a:clrFrom>
                <a:srgbClr val="D8C198"/>
              </a:clrFrom>
              <a:clrTo>
                <a:srgbClr val="D8C198">
                  <a:alpha val="0"/>
                </a:srgbClr>
              </a:clrTo>
            </a:clrChange>
          </a:blip>
          <a:srcRect l="-12344" t="4955" r="49041" b="8645"/>
          <a:stretch>
            <a:fillRect/>
          </a:stretch>
        </p:blipFill>
        <p:spPr bwMode="auto">
          <a:xfrm rot="20935439">
            <a:off x="3814348" y="32097"/>
            <a:ext cx="2185005" cy="2582014"/>
          </a:xfrm>
          <a:prstGeom prst="roundRect">
            <a:avLst/>
          </a:prstGeom>
          <a:ln>
            <a:noFill/>
          </a:ln>
          <a:effectLst>
            <a:softEdge rad="112500"/>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5FF581-3E03-44AF-8278-52439B1A15E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67C5C0-51C4-436D-B9AB-88AC871B127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8F2453-238E-477F-B4EB-76266D49DA8E}"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ECD988F2-1C1A-440F-9746-36A3A5D6A395}"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p:spTree>
      <p:nvGrpSpPr>
        <p:cNvPr id="1" name=""/>
        <p:cNvGrpSpPr/>
        <p:nvPr/>
      </p:nvGrpSpPr>
      <p:grpSpPr>
        <a:xfrm>
          <a:off x="0" y="0"/>
          <a:ext cx="0" cy="0"/>
          <a:chOff x="0" y="0"/>
          <a:chExt cx="0" cy="0"/>
        </a:xfrm>
      </p:grpSpPr>
      <p:grpSp>
        <p:nvGrpSpPr>
          <p:cNvPr id="3" name="Группа 8"/>
          <p:cNvGrpSpPr/>
          <p:nvPr/>
        </p:nvGrpSpPr>
        <p:grpSpPr>
          <a:xfrm>
            <a:off x="0" y="5256360"/>
            <a:ext cx="2407412" cy="1601640"/>
            <a:chOff x="0" y="5256360"/>
            <a:chExt cx="2407412" cy="1601640"/>
          </a:xfrm>
        </p:grpSpPr>
        <p:pic>
          <p:nvPicPr>
            <p:cNvPr id="7" name="Picture 4" descr="http://www.tehnari.ru/attachments/f133/145763d1374755309-starinnye_knigi_raritety-369x228.png"/>
            <p:cNvPicPr>
              <a:picLocks noChangeAspect="1" noChangeArrowheads="1"/>
            </p:cNvPicPr>
            <p:nvPr userDrawn="1"/>
          </p:nvPicPr>
          <p:blipFill>
            <a:blip r:embed="rId2" cstate="print"/>
            <a:srcRect/>
            <a:stretch>
              <a:fillRect/>
            </a:stretch>
          </p:blipFill>
          <p:spPr bwMode="auto">
            <a:xfrm rot="21264313">
              <a:off x="309706" y="5256360"/>
              <a:ext cx="2097706" cy="1296144"/>
            </a:xfrm>
            <a:prstGeom prst="rect">
              <a:avLst/>
            </a:prstGeom>
            <a:noFill/>
          </p:spPr>
        </p:pic>
        <p:pic>
          <p:nvPicPr>
            <p:cNvPr id="8" name="Picture 6" descr="http://xn--24-6kc6aoaofcg6p.xn--p1ai/images/css/svecha.png"/>
            <p:cNvPicPr>
              <a:picLocks noChangeAspect="1" noChangeArrowheads="1"/>
            </p:cNvPicPr>
            <p:nvPr userDrawn="1"/>
          </p:nvPicPr>
          <p:blipFill>
            <a:blip r:embed="rId3" cstate="print"/>
            <a:srcRect/>
            <a:stretch>
              <a:fillRect/>
            </a:stretch>
          </p:blipFill>
          <p:spPr bwMode="auto">
            <a:xfrm>
              <a:off x="0" y="5373216"/>
              <a:ext cx="2181667" cy="1484784"/>
            </a:xfrm>
            <a:prstGeom prst="rect">
              <a:avLst/>
            </a:prstGeom>
            <a:noFill/>
          </p:spPr>
        </p:pic>
      </p:grpSp>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44AD19-5FAD-44A5-89B8-D37F3FDEFCF0}" type="slidenum">
              <a:rPr lang="ru-RU" smtClean="0"/>
              <a:pPr/>
              <a:t>‹#›</a:t>
            </a:fld>
            <a:endParaRPr lang="ru-RU"/>
          </a:p>
        </p:txBody>
      </p:sp>
      <p:sp>
        <p:nvSpPr>
          <p:cNvPr id="10" name="TextBox 9"/>
          <p:cNvSpPr txBox="1"/>
          <p:nvPr/>
        </p:nvSpPr>
        <p:spPr>
          <a:xfrm>
            <a:off x="7812360" y="6669360"/>
            <a:ext cx="1331640" cy="261610"/>
          </a:xfrm>
          <a:prstGeom prst="rect">
            <a:avLst/>
          </a:prstGeom>
          <a:noFill/>
        </p:spPr>
        <p:txBody>
          <a:bodyPr wrap="square" rtlCol="0">
            <a:spAutoFit/>
          </a:bodyPr>
          <a:lstStyle/>
          <a:p>
            <a:pPr algn="r"/>
            <a:r>
              <a:rPr lang="ru-RU" sz="1100" b="0" dirty="0" smtClean="0">
                <a:solidFill>
                  <a:srgbClr val="542804"/>
                </a:solidFill>
                <a:latin typeface="Monotype Corsiva" pitchFamily="66" charset="0"/>
              </a:rPr>
              <a:t>Олифирова Т.И. </a:t>
            </a:r>
            <a:endParaRPr lang="ru-RU" sz="1100" b="0" dirty="0">
              <a:solidFill>
                <a:srgbClr val="542804"/>
              </a:solidFill>
              <a:latin typeface="Monotype Corsiva" pitchFamily="6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6E4ECC-8303-4223-994C-2880236B7EF9}" type="slidenum">
              <a:rPr lang="ru-RU" smtClean="0"/>
              <a:pPr/>
              <a:t>‹#›</a:t>
            </a:fld>
            <a:endParaRPr lang="ru-RU"/>
          </a:p>
        </p:txBody>
      </p:sp>
      <p:grpSp>
        <p:nvGrpSpPr>
          <p:cNvPr id="7" name="Группа 6"/>
          <p:cNvGrpSpPr/>
          <p:nvPr/>
        </p:nvGrpSpPr>
        <p:grpSpPr>
          <a:xfrm>
            <a:off x="0" y="97101"/>
            <a:ext cx="2521622" cy="1696592"/>
            <a:chOff x="0" y="97101"/>
            <a:chExt cx="2521622" cy="1696592"/>
          </a:xfrm>
        </p:grpSpPr>
        <p:pic>
          <p:nvPicPr>
            <p:cNvPr id="8" name="Picture 8" descr="http://www.ktgs.ru/upload/medialibrary/a92/uumdnnyeve%20bo%20pnhksuiiqhaevz.png"/>
            <p:cNvPicPr>
              <a:picLocks noChangeAspect="1" noChangeArrowheads="1"/>
            </p:cNvPicPr>
            <p:nvPr userDrawn="1"/>
          </p:nvPicPr>
          <p:blipFill>
            <a:blip r:embed="rId2" cstate="print"/>
            <a:srcRect/>
            <a:stretch>
              <a:fillRect/>
            </a:stretch>
          </p:blipFill>
          <p:spPr bwMode="auto">
            <a:xfrm>
              <a:off x="0" y="97101"/>
              <a:ext cx="2521622" cy="1428580"/>
            </a:xfrm>
            <a:prstGeom prst="rect">
              <a:avLst/>
            </a:prstGeom>
            <a:noFill/>
          </p:spPr>
        </p:pic>
        <p:pic>
          <p:nvPicPr>
            <p:cNvPr id="9" name="Picture 6" descr="http://xn--24-6kc6aoaofcg6p.xn--p1ai/images/css/svecha.png"/>
            <p:cNvPicPr>
              <a:picLocks noChangeAspect="1" noChangeArrowheads="1"/>
            </p:cNvPicPr>
            <p:nvPr userDrawn="1"/>
          </p:nvPicPr>
          <p:blipFill>
            <a:blip r:embed="rId3" cstate="print"/>
            <a:srcRect/>
            <a:stretch>
              <a:fillRect/>
            </a:stretch>
          </p:blipFill>
          <p:spPr bwMode="auto">
            <a:xfrm>
              <a:off x="0" y="332656"/>
              <a:ext cx="2267743" cy="1461037"/>
            </a:xfrm>
            <a:prstGeom prst="rect">
              <a:avLst/>
            </a:prstGeom>
            <a:noFill/>
          </p:spPr>
        </p:pic>
      </p:grpSp>
      <p:sp>
        <p:nvSpPr>
          <p:cNvPr id="10" name="TextBox 9"/>
          <p:cNvSpPr txBox="1"/>
          <p:nvPr/>
        </p:nvSpPr>
        <p:spPr>
          <a:xfrm>
            <a:off x="7812360" y="6669360"/>
            <a:ext cx="1331640" cy="261610"/>
          </a:xfrm>
          <a:prstGeom prst="rect">
            <a:avLst/>
          </a:prstGeom>
          <a:noFill/>
        </p:spPr>
        <p:txBody>
          <a:bodyPr wrap="square" rtlCol="0">
            <a:spAutoFit/>
          </a:bodyPr>
          <a:lstStyle/>
          <a:p>
            <a:pPr algn="r"/>
            <a:r>
              <a:rPr lang="ru-RU" sz="1100" b="0" dirty="0" smtClean="0">
                <a:solidFill>
                  <a:srgbClr val="542804"/>
                </a:solidFill>
                <a:latin typeface="Monotype Corsiva" pitchFamily="66" charset="0"/>
              </a:rPr>
              <a:t>Олифирова Т.И. </a:t>
            </a:r>
            <a:endParaRPr lang="ru-RU" sz="1100" b="0" dirty="0">
              <a:solidFill>
                <a:srgbClr val="542804"/>
              </a:solidFill>
              <a:latin typeface="Monotype Corsiva" pitchFamily="66"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Заголовок раздела">
    <p:spTree>
      <p:nvGrpSpPr>
        <p:cNvPr id="1" name=""/>
        <p:cNvGrpSpPr/>
        <p:nvPr/>
      </p:nvGrpSpPr>
      <p:grpSpPr>
        <a:xfrm>
          <a:off x="0" y="0"/>
          <a:ext cx="0" cy="0"/>
          <a:chOff x="0" y="0"/>
          <a:chExt cx="0" cy="0"/>
        </a:xfrm>
      </p:grpSpPr>
      <p:grpSp>
        <p:nvGrpSpPr>
          <p:cNvPr id="7" name="Группа 9"/>
          <p:cNvGrpSpPr/>
          <p:nvPr/>
        </p:nvGrpSpPr>
        <p:grpSpPr>
          <a:xfrm>
            <a:off x="0" y="5085184"/>
            <a:ext cx="2946690" cy="1772816"/>
            <a:chOff x="-107504" y="5085184"/>
            <a:chExt cx="2946690" cy="1772816"/>
          </a:xfrm>
        </p:grpSpPr>
        <p:pic>
          <p:nvPicPr>
            <p:cNvPr id="11" name="Picture 8" descr="http://ru2.anyfad.com/items/t1@c28eb76f-5ba3-4995-9d1e-743d31e88836/Drevnyaya-kniga-soderzhashhaya-svod-magicheskih-zakonov.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520" y="5129808"/>
              <a:ext cx="2587666" cy="1728192"/>
            </a:xfrm>
            <a:prstGeom prst="rect">
              <a:avLst/>
            </a:prstGeom>
            <a:noFill/>
          </p:spPr>
        </p:pic>
        <p:pic>
          <p:nvPicPr>
            <p:cNvPr id="12" name="Picture 6" descr="http://xn--24-6kc6aoaofcg6p.xn--p1ai/images/css/svecha.png"/>
            <p:cNvPicPr>
              <a:picLocks noChangeAspect="1" noChangeArrowheads="1"/>
            </p:cNvPicPr>
            <p:nvPr/>
          </p:nvPicPr>
          <p:blipFill>
            <a:blip r:embed="rId3" cstate="print"/>
            <a:srcRect/>
            <a:stretch>
              <a:fillRect/>
            </a:stretch>
          </p:blipFill>
          <p:spPr bwMode="auto">
            <a:xfrm>
              <a:off x="-107504" y="5085184"/>
              <a:ext cx="2373549" cy="1615374"/>
            </a:xfrm>
            <a:prstGeom prst="rect">
              <a:avLst/>
            </a:prstGeom>
            <a:noFill/>
          </p:spPr>
        </p:pic>
      </p:grpSp>
      <p:sp>
        <p:nvSpPr>
          <p:cNvPr id="2" name="Заголовок 1"/>
          <p:cNvSpPr>
            <a:spLocks noGrp="1"/>
          </p:cNvSpPr>
          <p:nvPr>
            <p:ph type="title"/>
          </p:nvPr>
        </p:nvSpPr>
        <p:spPr>
          <a:xfrm>
            <a:off x="683568" y="4149080"/>
            <a:ext cx="7772400" cy="1362075"/>
          </a:xfrm>
          <a:prstGeom prst="rect">
            <a:avLst/>
          </a:prstGeom>
        </p:spPr>
        <p:txBody>
          <a:bodyPr anchor="t"/>
          <a:lstStyle>
            <a:lvl1pPr algn="l">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44AD19-5FAD-44A5-89B8-D37F3FDEFCF0}" type="slidenum">
              <a:rPr lang="ru-RU" smtClean="0"/>
              <a:pPr/>
              <a:t>‹#›</a:t>
            </a:fld>
            <a:endParaRPr lang="ru-RU"/>
          </a:p>
        </p:txBody>
      </p:sp>
      <p:sp>
        <p:nvSpPr>
          <p:cNvPr id="13" name="TextBox 12"/>
          <p:cNvSpPr txBox="1"/>
          <p:nvPr/>
        </p:nvSpPr>
        <p:spPr>
          <a:xfrm>
            <a:off x="7812360" y="6669360"/>
            <a:ext cx="1331640" cy="261610"/>
          </a:xfrm>
          <a:prstGeom prst="rect">
            <a:avLst/>
          </a:prstGeom>
          <a:noFill/>
        </p:spPr>
        <p:txBody>
          <a:bodyPr wrap="square" rtlCol="0">
            <a:spAutoFit/>
          </a:bodyPr>
          <a:lstStyle/>
          <a:p>
            <a:pPr algn="r"/>
            <a:r>
              <a:rPr lang="ru-RU" sz="1100" b="0" dirty="0" smtClean="0">
                <a:solidFill>
                  <a:srgbClr val="542804"/>
                </a:solidFill>
                <a:latin typeface="Monotype Corsiva" pitchFamily="66" charset="0"/>
              </a:rPr>
              <a:t>Олифирова Т.И. </a:t>
            </a:r>
            <a:endParaRPr lang="ru-RU" sz="1100" b="0" dirty="0">
              <a:solidFill>
                <a:srgbClr val="542804"/>
              </a:solidFill>
              <a:latin typeface="Monotype Corsiva" pitchFamily="66"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2E0C9A-2E93-4B7C-BC2B-A1A907EFBB1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50DEF8-DF1D-40A0-89A5-50820AB18B1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2F4696-915E-49C2-9477-A67D8D3DCB7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230711E-98A0-4483-8337-9F2C38E7F38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B36C55-0EE0-4B93-AB49-978EC2C6EC4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grpSp>
        <p:nvGrpSpPr>
          <p:cNvPr id="2" name="Группа 12"/>
          <p:cNvGrpSpPr/>
          <p:nvPr/>
        </p:nvGrpSpPr>
        <p:grpSpPr>
          <a:xfrm>
            <a:off x="0" y="5256360"/>
            <a:ext cx="2407412" cy="1601640"/>
            <a:chOff x="0" y="5256360"/>
            <a:chExt cx="2407412" cy="1601640"/>
          </a:xfrm>
        </p:grpSpPr>
        <p:pic>
          <p:nvPicPr>
            <p:cNvPr id="14" name="Picture 4" descr="http://www.tehnari.ru/attachments/f133/145763d1374755309-starinnye_knigi_raritety-369x228.png"/>
            <p:cNvPicPr>
              <a:picLocks noChangeAspect="1" noChangeArrowheads="1"/>
            </p:cNvPicPr>
            <p:nvPr userDrawn="1"/>
          </p:nvPicPr>
          <p:blipFill>
            <a:blip r:embed="rId16" cstate="print"/>
            <a:srcRect/>
            <a:stretch>
              <a:fillRect/>
            </a:stretch>
          </p:blipFill>
          <p:spPr bwMode="auto">
            <a:xfrm rot="21264313">
              <a:off x="309706" y="5256360"/>
              <a:ext cx="2097706" cy="1296144"/>
            </a:xfrm>
            <a:prstGeom prst="rect">
              <a:avLst/>
            </a:prstGeom>
            <a:noFill/>
          </p:spPr>
        </p:pic>
        <p:pic>
          <p:nvPicPr>
            <p:cNvPr id="15" name="Picture 6" descr="http://xn--24-6kc6aoaofcg6p.xn--p1ai/images/css/svecha.png"/>
            <p:cNvPicPr>
              <a:picLocks noChangeAspect="1" noChangeArrowheads="1"/>
            </p:cNvPicPr>
            <p:nvPr userDrawn="1"/>
          </p:nvPicPr>
          <p:blipFill>
            <a:blip r:embed="rId17" cstate="print"/>
            <a:srcRect/>
            <a:stretch>
              <a:fillRect/>
            </a:stretch>
          </p:blipFill>
          <p:spPr bwMode="auto">
            <a:xfrm>
              <a:off x="0" y="5373216"/>
              <a:ext cx="2181667" cy="1484784"/>
            </a:xfrm>
            <a:prstGeom prst="rect">
              <a:avLst/>
            </a:prstGeom>
            <a:noFill/>
          </p:spPr>
        </p:pic>
      </p:gr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4AD19-5FAD-44A5-89B8-D37F3FDEFCF0}" type="slidenum">
              <a:rPr lang="ru-RU" smtClean="0"/>
              <a:pPr/>
              <a:t>‹#›</a:t>
            </a:fld>
            <a:endParaRPr lang="ru-RU"/>
          </a:p>
        </p:txBody>
      </p:sp>
      <p:sp>
        <p:nvSpPr>
          <p:cNvPr id="8" name="TextBox 7"/>
          <p:cNvSpPr txBox="1"/>
          <p:nvPr/>
        </p:nvSpPr>
        <p:spPr>
          <a:xfrm>
            <a:off x="7812360" y="6669360"/>
            <a:ext cx="1331640" cy="261610"/>
          </a:xfrm>
          <a:prstGeom prst="rect">
            <a:avLst/>
          </a:prstGeom>
          <a:noFill/>
        </p:spPr>
        <p:txBody>
          <a:bodyPr wrap="square" rtlCol="0">
            <a:spAutoFit/>
          </a:bodyPr>
          <a:lstStyle/>
          <a:p>
            <a:pPr algn="r"/>
            <a:r>
              <a:rPr lang="ru-RU" sz="1100" b="0" dirty="0" smtClean="0">
                <a:solidFill>
                  <a:srgbClr val="542804"/>
                </a:solidFill>
                <a:latin typeface="Monotype Corsiva" pitchFamily="66" charset="0"/>
              </a:rPr>
              <a:t>Олифирова Т.И. </a:t>
            </a:r>
            <a:endParaRPr lang="ru-RU" sz="1100" b="0" dirty="0">
              <a:solidFill>
                <a:srgbClr val="542804"/>
              </a:solidFill>
              <a:latin typeface="Monotype Corsiva" pitchFamily="66" charset="0"/>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rot="20798302">
            <a:off x="1950984" y="2575347"/>
            <a:ext cx="3962399" cy="189268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sp3d extrusionH="57150">
              <a:bevelT w="38100" h="38100"/>
            </a:sp3d>
          </a:bodyPr>
          <a:lstStyle/>
          <a:p>
            <a:r>
              <a:rPr lang="ru-RU" sz="4000" b="1" i="1" dirty="0" smtClean="0">
                <a:solidFill>
                  <a:srgbClr val="FFCC00"/>
                </a:solidFill>
                <a:latin typeface="Book Antiqua" pitchFamily="18" charset="0"/>
              </a:rPr>
              <a:t>«Золотой </a:t>
            </a:r>
            <a:r>
              <a:rPr lang="ru-RU" sz="4000" b="1" i="1" dirty="0">
                <a:solidFill>
                  <a:srgbClr val="FFCC00"/>
                </a:solidFill>
                <a:latin typeface="Book Antiqua" pitchFamily="18" charset="0"/>
              </a:rPr>
              <a:t>век» русской </a:t>
            </a:r>
            <a:r>
              <a:rPr lang="ru-RU" sz="4000" b="1" i="1" dirty="0" smtClean="0">
                <a:solidFill>
                  <a:srgbClr val="FFCC00"/>
                </a:solidFill>
                <a:latin typeface="Book Antiqua" pitchFamily="18" charset="0"/>
              </a:rPr>
              <a:t/>
            </a:r>
            <a:br>
              <a:rPr lang="ru-RU" sz="4000" b="1" i="1" dirty="0" smtClean="0">
                <a:solidFill>
                  <a:srgbClr val="FFCC00"/>
                </a:solidFill>
                <a:latin typeface="Book Antiqua" pitchFamily="18" charset="0"/>
              </a:rPr>
            </a:br>
            <a:r>
              <a:rPr lang="ru-RU" sz="4000" b="1" i="1" dirty="0" smtClean="0">
                <a:solidFill>
                  <a:srgbClr val="FFCC00"/>
                </a:solidFill>
                <a:latin typeface="Book Antiqua" pitchFamily="18" charset="0"/>
              </a:rPr>
              <a:t>литературы</a:t>
            </a:r>
            <a:br>
              <a:rPr lang="ru-RU" sz="4000" b="1" i="1" dirty="0" smtClean="0">
                <a:solidFill>
                  <a:srgbClr val="FFCC00"/>
                </a:solidFill>
                <a:latin typeface="Book Antiqua" pitchFamily="18" charset="0"/>
              </a:rPr>
            </a:br>
            <a:r>
              <a:rPr lang="ru-RU" sz="4000" b="1" i="1" dirty="0">
                <a:solidFill>
                  <a:srgbClr val="FFCC00"/>
                </a:solidFill>
                <a:latin typeface="Book Antiqua" pitchFamily="18" charset="0"/>
              </a:rPr>
              <a:t/>
            </a:r>
            <a:br>
              <a:rPr lang="ru-RU" sz="4000" b="1" i="1" dirty="0">
                <a:solidFill>
                  <a:srgbClr val="FFCC00"/>
                </a:solidFill>
                <a:latin typeface="Book Antiqua" pitchFamily="18" charset="0"/>
              </a:rPr>
            </a:br>
            <a:r>
              <a:rPr lang="ru-RU" sz="4000" dirty="0">
                <a:solidFill>
                  <a:srgbClr val="FFCC00"/>
                </a:solidFill>
                <a:effectLst>
                  <a:innerShdw blurRad="63500" dist="50800" dir="16200000">
                    <a:prstClr val="black">
                      <a:alpha val="50000"/>
                    </a:prstClr>
                  </a:innerShdw>
                </a:effectLst>
              </a:rPr>
              <a:t/>
            </a:r>
            <a:br>
              <a:rPr lang="ru-RU" sz="4000" dirty="0">
                <a:solidFill>
                  <a:srgbClr val="FFCC00"/>
                </a:solidFill>
                <a:effectLst>
                  <a:innerShdw blurRad="63500" dist="50800" dir="16200000">
                    <a:prstClr val="black">
                      <a:alpha val="50000"/>
                    </a:prstClr>
                  </a:innerShdw>
                </a:effectLst>
              </a:rPr>
            </a:br>
            <a:endParaRPr lang="ru-RU" sz="4000" i="1" dirty="0">
              <a:solidFill>
                <a:srgbClr val="FFCC00"/>
              </a:solidFill>
              <a:effectLst>
                <a:innerShdw blurRad="63500" dist="50800" dir="16200000">
                  <a:prstClr val="black">
                    <a:alpha val="50000"/>
                  </a:prstClr>
                </a:innerShdw>
              </a:effectLst>
            </a:endParaRPr>
          </a:p>
        </p:txBody>
      </p:sp>
      <p:sp>
        <p:nvSpPr>
          <p:cNvPr id="2051" name="Rectangle 3"/>
          <p:cNvSpPr>
            <a:spLocks noGrp="1" noChangeArrowheads="1"/>
          </p:cNvSpPr>
          <p:nvPr>
            <p:ph type="subTitle" idx="1"/>
          </p:nvPr>
        </p:nvSpPr>
        <p:spPr>
          <a:xfrm rot="20828088">
            <a:off x="1915483" y="4417024"/>
            <a:ext cx="5222304" cy="1752600"/>
          </a:xfrm>
          <a:scene3d>
            <a:camera prst="perspectiveFront"/>
            <a:lightRig rig="threePt" dir="t"/>
          </a:scene3d>
          <a:sp3d>
            <a:bevelT/>
          </a:sp3d>
        </p:spPr>
        <p:txBody>
          <a:bodyPr>
            <a:sp3d extrusionH="57150">
              <a:bevelT w="38100" h="38100"/>
            </a:sp3d>
          </a:bodyPr>
          <a:lstStyle/>
          <a:p>
            <a:r>
              <a:rPr lang="ru-RU" i="1" dirty="0">
                <a:ln w="3175">
                  <a:solidFill>
                    <a:sysClr val="windowText" lastClr="000000"/>
                  </a:solidFill>
                  <a:prstDash val="sysDot"/>
                </a:ln>
                <a:solidFill>
                  <a:srgbClr val="040113"/>
                </a:solidFill>
                <a:latin typeface="Gabriola" pitchFamily="82" charset="0"/>
              </a:rPr>
              <a:t>Пушкин – это гений, сумевший создать идеал </a:t>
            </a:r>
            <a:r>
              <a:rPr lang="ru-RU" i="1" dirty="0" smtClean="0">
                <a:ln w="3175">
                  <a:solidFill>
                    <a:sysClr val="windowText" lastClr="000000"/>
                  </a:solidFill>
                  <a:prstDash val="sysDot"/>
                </a:ln>
                <a:solidFill>
                  <a:srgbClr val="040113"/>
                </a:solidFill>
                <a:latin typeface="Gabriola" pitchFamily="82" charset="0"/>
              </a:rPr>
              <a:t>нации…</a:t>
            </a:r>
          </a:p>
          <a:p>
            <a:pPr algn="l"/>
            <a:r>
              <a:rPr lang="ru-RU" i="1" dirty="0" smtClean="0">
                <a:ln w="3175">
                  <a:solidFill>
                    <a:sysClr val="windowText" lastClr="000000"/>
                  </a:solidFill>
                  <a:prstDash val="sysDot"/>
                </a:ln>
                <a:solidFill>
                  <a:srgbClr val="040113"/>
                </a:solidFill>
                <a:latin typeface="Gabriola" pitchFamily="82" charset="0"/>
              </a:rPr>
              <a:t>                                    Д.С</a:t>
            </a:r>
            <a:r>
              <a:rPr lang="ru-RU" i="1" dirty="0">
                <a:ln w="3175">
                  <a:solidFill>
                    <a:sysClr val="windowText" lastClr="000000"/>
                  </a:solidFill>
                  <a:prstDash val="sysDot"/>
                </a:ln>
                <a:solidFill>
                  <a:srgbClr val="040113"/>
                </a:solidFill>
                <a:latin typeface="Gabriola" pitchFamily="82" charset="0"/>
              </a:rPr>
              <a:t>. Лихачёв</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2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2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grpId="0" nodeType="clickEffect">
                                  <p:stCondLst>
                                    <p:cond delay="0"/>
                                  </p:stCondLst>
                                  <p:iterate type="lt">
                                    <p:tmPct val="4000"/>
                                  </p:iterate>
                                  <p:childTnLst>
                                    <p:set>
                                      <p:cBhvr override="childStyle">
                                        <p:cTn id="18" dur="500" fill="hold"/>
                                        <p:tgtEl>
                                          <p:spTgt spid="205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00034" y="2500306"/>
            <a:ext cx="3929090" cy="947738"/>
          </a:xfrm>
        </p:spPr>
        <p:txBody>
          <a:bodyPr/>
          <a:lstStyle/>
          <a:p>
            <a:pPr algn="ctr"/>
            <a:r>
              <a:rPr lang="ru-RU" sz="2800" b="1" i="1" dirty="0" smtClean="0">
                <a:latin typeface="Book Antiqua" pitchFamily="18" charset="0"/>
              </a:rPr>
              <a:t>М.Ю. Лермонтов «</a:t>
            </a:r>
            <a:r>
              <a:rPr lang="ru-RU" sz="2800" b="1" i="1" dirty="0" smtClean="0">
                <a:latin typeface="Book Antiqua" pitchFamily="18" charset="0"/>
              </a:rPr>
              <a:t>Демон</a:t>
            </a:r>
            <a:r>
              <a:rPr lang="ru-RU" sz="2000" i="1" dirty="0" smtClean="0">
                <a:latin typeface="Book Antiqua" pitchFamily="18" charset="0"/>
              </a:rPr>
              <a:t>»</a:t>
            </a:r>
            <a:endParaRPr lang="ru-RU" sz="2000" dirty="0"/>
          </a:p>
        </p:txBody>
      </p:sp>
      <p:pic>
        <p:nvPicPr>
          <p:cNvPr id="112642" name="Picture 2" descr="http://ic.pics.livejournal.com/magni_momenti/47690395/703/703_original.jpg"/>
          <p:cNvPicPr>
            <a:picLocks noChangeAspect="1" noChangeArrowheads="1"/>
          </p:cNvPicPr>
          <p:nvPr/>
        </p:nvPicPr>
        <p:blipFill>
          <a:blip r:embed="rId2"/>
          <a:srcRect/>
          <a:stretch>
            <a:fillRect/>
          </a:stretch>
        </p:blipFill>
        <p:spPr bwMode="auto">
          <a:xfrm>
            <a:off x="4143372" y="500042"/>
            <a:ext cx="4286280" cy="5662192"/>
          </a:xfrm>
          <a:prstGeom prst="rect">
            <a:avLst/>
          </a:prstGeom>
          <a:ln>
            <a:noFill/>
          </a:ln>
          <a:effectLst>
            <a:outerShdw blurRad="292100" dist="139700" dir="2700000" algn="tl" rotWithShape="0">
              <a:srgbClr val="333333">
                <a:alpha val="65000"/>
              </a:srgbClr>
            </a:outerShdw>
            <a:softEdge rad="317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additive="base">
                                        <p:cTn id="7" dur="2000" fill="hold"/>
                                        <p:tgtEl>
                                          <p:spTgt spid="112642"/>
                                        </p:tgtEl>
                                        <p:attrNameLst>
                                          <p:attrName>ppt_x</p:attrName>
                                        </p:attrNameLst>
                                      </p:cBhvr>
                                      <p:tavLst>
                                        <p:tav tm="0">
                                          <p:val>
                                            <p:strVal val="#ppt_x"/>
                                          </p:val>
                                        </p:tav>
                                        <p:tav tm="100000">
                                          <p:val>
                                            <p:strVal val="#ppt_x"/>
                                          </p:val>
                                        </p:tav>
                                      </p:tavLst>
                                    </p:anim>
                                    <p:anim calcmode="lin" valueType="num">
                                      <p:cBhvr additive="base">
                                        <p:cTn id="8" dur="2000" fill="hold"/>
                                        <p:tgtEl>
                                          <p:spTgt spid="1126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grpId="0" nodeType="clickEffect">
                                  <p:stCondLst>
                                    <p:cond delay="0"/>
                                  </p:stCondLst>
                                  <p:childTnLst>
                                    <p:animClr clrSpc="rgb" dir="cw">
                                      <p:cBhvr override="childStyle">
                                        <p:cTn id="12" dur="100" fill="hold"/>
                                        <p:tgtEl>
                                          <p:spTgt spid="4">
                                            <p:txEl>
                                              <p:pRg st="0" end="0"/>
                                            </p:txEl>
                                          </p:spTgt>
                                        </p:tgtEl>
                                        <p:attrNameLst>
                                          <p:attrName>style.color</p:attrName>
                                        </p:attrNameLst>
                                      </p:cBhvr>
                                      <p:to>
                                        <a:schemeClr val="tx1"/>
                                      </p:to>
                                    </p:animClr>
                                    <p:animClr clrSpc="rgb" dir="cw">
                                      <p:cBhvr>
                                        <p:cTn id="13" dur="100" fill="hold"/>
                                        <p:tgtEl>
                                          <p:spTgt spid="4">
                                            <p:txEl>
                                              <p:pRg st="0" end="0"/>
                                            </p:txEl>
                                          </p:spTgt>
                                        </p:tgtEl>
                                        <p:attrNameLst>
                                          <p:attrName>fillcolor</p:attrName>
                                        </p:attrNameLst>
                                      </p:cBhvr>
                                      <p:to>
                                        <a:schemeClr val="tx1"/>
                                      </p:to>
                                    </p:animClr>
                                    <p:set>
                                      <p:cBhvr>
                                        <p:cTn id="14" dur="100" fill="hold"/>
                                        <p:tgtEl>
                                          <p:spTgt spid="4">
                                            <p:txEl>
                                              <p:pRg st="0" end="0"/>
                                            </p:txEl>
                                          </p:spTgt>
                                        </p:tgtEl>
                                        <p:attrNameLst>
                                          <p:attrName>fill.type</p:attrName>
                                        </p:attrNameLst>
                                      </p:cBhvr>
                                      <p:to>
                                        <p:strVal val="solid"/>
                                      </p:to>
                                    </p:set>
                                    <p:set>
                                      <p:cBhvr>
                                        <p:cTn id="15" dur="100" fill="hold"/>
                                        <p:tgtEl>
                                          <p:spTgt spid="4">
                                            <p:txEl>
                                              <p:pRg st="0" end="0"/>
                                            </p:txEl>
                                          </p:spTgt>
                                        </p:tgtEl>
                                        <p:attrNameLst>
                                          <p:attrName>fill.on</p:attrName>
                                        </p:attrNameLst>
                                      </p:cBhvr>
                                      <p:to>
                                        <p:strVal val="true"/>
                                      </p:to>
                                    </p:set>
                                    <p:animRot by="120000">
                                      <p:cBhvr>
                                        <p:cTn id="16" dur="100" fill="hold">
                                          <p:stCondLst>
                                            <p:cond delay="0"/>
                                          </p:stCondLst>
                                        </p:cTn>
                                        <p:tgtEl>
                                          <p:spTgt spid="4">
                                            <p:txEl>
                                              <p:pRg st="0" end="0"/>
                                            </p:txEl>
                                          </p:spTgt>
                                        </p:tgtEl>
                                        <p:attrNameLst>
                                          <p:attrName>r</p:attrName>
                                        </p:attrNameLst>
                                      </p:cBhvr>
                                    </p:animRot>
                                    <p:animRot by="-240000">
                                      <p:cBhvr>
                                        <p:cTn id="17" dur="200" fill="hold">
                                          <p:stCondLst>
                                            <p:cond delay="200"/>
                                          </p:stCondLst>
                                        </p:cTn>
                                        <p:tgtEl>
                                          <p:spTgt spid="4">
                                            <p:txEl>
                                              <p:pRg st="0" end="0"/>
                                            </p:txEl>
                                          </p:spTgt>
                                        </p:tgtEl>
                                        <p:attrNameLst>
                                          <p:attrName>r</p:attrName>
                                        </p:attrNameLst>
                                      </p:cBhvr>
                                    </p:animRot>
                                    <p:animRot by="240000">
                                      <p:cBhvr>
                                        <p:cTn id="18" dur="200" fill="hold">
                                          <p:stCondLst>
                                            <p:cond delay="400"/>
                                          </p:stCondLst>
                                        </p:cTn>
                                        <p:tgtEl>
                                          <p:spTgt spid="4">
                                            <p:txEl>
                                              <p:pRg st="0" end="0"/>
                                            </p:txEl>
                                          </p:spTgt>
                                        </p:tgtEl>
                                        <p:attrNameLst>
                                          <p:attrName>r</p:attrName>
                                        </p:attrNameLst>
                                      </p:cBhvr>
                                    </p:animRot>
                                    <p:animRot by="-240000">
                                      <p:cBhvr>
                                        <p:cTn id="19" dur="200" fill="hold">
                                          <p:stCondLst>
                                            <p:cond delay="600"/>
                                          </p:stCondLst>
                                        </p:cTn>
                                        <p:tgtEl>
                                          <p:spTgt spid="4">
                                            <p:txEl>
                                              <p:pRg st="0" end="0"/>
                                            </p:txEl>
                                          </p:spTgt>
                                        </p:tgtEl>
                                        <p:attrNameLst>
                                          <p:attrName>r</p:attrName>
                                        </p:attrNameLst>
                                      </p:cBhvr>
                                    </p:animRot>
                                    <p:animRot by="120000">
                                      <p:cBhvr>
                                        <p:cTn id="20" dur="200" fill="hold">
                                          <p:stCondLst>
                                            <p:cond delay="80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3008313" cy="2357454"/>
          </a:xfrm>
        </p:spPr>
        <p:txBody>
          <a:bodyPr>
            <a:scene3d>
              <a:camera prst="orthographicFront"/>
              <a:lightRig rig="threePt" dir="t"/>
            </a:scene3d>
            <a:sp3d extrusionH="57150">
              <a:bevelT w="38100" h="38100"/>
            </a:sp3d>
          </a:bodyPr>
          <a:lstStyle/>
          <a:p>
            <a:r>
              <a:rPr lang="ru-RU" sz="2800" i="1" dirty="0" smtClean="0">
                <a:ln w="3175">
                  <a:solidFill>
                    <a:schemeClr val="tx1"/>
                  </a:solidFill>
                </a:ln>
                <a:solidFill>
                  <a:schemeClr val="tx1">
                    <a:lumMod val="65000"/>
                    <a:lumOff val="35000"/>
                  </a:schemeClr>
                </a:solidFill>
                <a:latin typeface="Book Antiqua" pitchFamily="18" charset="0"/>
              </a:rPr>
              <a:t>Поэма «Мцыри»</a:t>
            </a:r>
            <a:endParaRPr lang="ru-RU" sz="2800" i="1" dirty="0">
              <a:ln w="3175">
                <a:solidFill>
                  <a:schemeClr val="tx1"/>
                </a:solidFill>
              </a:ln>
              <a:solidFill>
                <a:schemeClr val="tx1">
                  <a:lumMod val="65000"/>
                  <a:lumOff val="35000"/>
                </a:schemeClr>
              </a:solidFill>
              <a:latin typeface="Book Antiqua" pitchFamily="18" charset="0"/>
            </a:endParaRPr>
          </a:p>
        </p:txBody>
      </p:sp>
      <p:pic>
        <p:nvPicPr>
          <p:cNvPr id="27650" name="Picture 2" descr="http://edikst.ru/misc/i/gallery/25681/1032585.jpg"/>
          <p:cNvPicPr>
            <a:picLocks noChangeAspect="1" noChangeArrowheads="1"/>
          </p:cNvPicPr>
          <p:nvPr/>
        </p:nvPicPr>
        <p:blipFill>
          <a:blip r:embed="rId2"/>
          <a:srcRect/>
          <a:stretch>
            <a:fillRect/>
          </a:stretch>
        </p:blipFill>
        <p:spPr bwMode="auto">
          <a:xfrm>
            <a:off x="3929058" y="571480"/>
            <a:ext cx="4286280" cy="54652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27650"/>
                                        </p:tgtEl>
                                        <p:attrNameLst>
                                          <p:attrName>style.color</p:attrName>
                                        </p:attrNameLst>
                                      </p:cBhvr>
                                      <p:to>
                                        <a:schemeClr val="accent2"/>
                                      </p:to>
                                    </p:animClr>
                                    <p:animClr clrSpc="rgb" dir="cw">
                                      <p:cBhvr>
                                        <p:cTn id="7" dur="100" fill="hold"/>
                                        <p:tgtEl>
                                          <p:spTgt spid="27650"/>
                                        </p:tgtEl>
                                        <p:attrNameLst>
                                          <p:attrName>fillcolor</p:attrName>
                                        </p:attrNameLst>
                                      </p:cBhvr>
                                      <p:to>
                                        <a:schemeClr val="accent2"/>
                                      </p:to>
                                    </p:animClr>
                                    <p:set>
                                      <p:cBhvr>
                                        <p:cTn id="8" dur="100" fill="hold"/>
                                        <p:tgtEl>
                                          <p:spTgt spid="27650"/>
                                        </p:tgtEl>
                                        <p:attrNameLst>
                                          <p:attrName>fill.type</p:attrName>
                                        </p:attrNameLst>
                                      </p:cBhvr>
                                      <p:to>
                                        <p:strVal val="solid"/>
                                      </p:to>
                                    </p:set>
                                    <p:set>
                                      <p:cBhvr>
                                        <p:cTn id="9" dur="100" fill="hold"/>
                                        <p:tgtEl>
                                          <p:spTgt spid="27650"/>
                                        </p:tgtEl>
                                        <p:attrNameLst>
                                          <p:attrName>fill.on</p:attrName>
                                        </p:attrNameLst>
                                      </p:cBhvr>
                                      <p:to>
                                        <p:strVal val="true"/>
                                      </p:to>
                                    </p:set>
                                    <p:animRot by="120000">
                                      <p:cBhvr>
                                        <p:cTn id="10" dur="100" fill="hold">
                                          <p:stCondLst>
                                            <p:cond delay="0"/>
                                          </p:stCondLst>
                                        </p:cTn>
                                        <p:tgtEl>
                                          <p:spTgt spid="27650"/>
                                        </p:tgtEl>
                                        <p:attrNameLst>
                                          <p:attrName>r</p:attrName>
                                        </p:attrNameLst>
                                      </p:cBhvr>
                                    </p:animRot>
                                    <p:animRot by="-240000">
                                      <p:cBhvr>
                                        <p:cTn id="11" dur="200" fill="hold">
                                          <p:stCondLst>
                                            <p:cond delay="200"/>
                                          </p:stCondLst>
                                        </p:cTn>
                                        <p:tgtEl>
                                          <p:spTgt spid="27650"/>
                                        </p:tgtEl>
                                        <p:attrNameLst>
                                          <p:attrName>r</p:attrName>
                                        </p:attrNameLst>
                                      </p:cBhvr>
                                    </p:animRot>
                                    <p:animRot by="240000">
                                      <p:cBhvr>
                                        <p:cTn id="12" dur="200" fill="hold">
                                          <p:stCondLst>
                                            <p:cond delay="400"/>
                                          </p:stCondLst>
                                        </p:cTn>
                                        <p:tgtEl>
                                          <p:spTgt spid="27650"/>
                                        </p:tgtEl>
                                        <p:attrNameLst>
                                          <p:attrName>r</p:attrName>
                                        </p:attrNameLst>
                                      </p:cBhvr>
                                    </p:animRot>
                                    <p:animRot by="-240000">
                                      <p:cBhvr>
                                        <p:cTn id="13" dur="200" fill="hold">
                                          <p:stCondLst>
                                            <p:cond delay="600"/>
                                          </p:stCondLst>
                                        </p:cTn>
                                        <p:tgtEl>
                                          <p:spTgt spid="27650"/>
                                        </p:tgtEl>
                                        <p:attrNameLst>
                                          <p:attrName>r</p:attrName>
                                        </p:attrNameLst>
                                      </p:cBhvr>
                                    </p:animRot>
                                    <p:animRot by="120000">
                                      <p:cBhvr>
                                        <p:cTn id="14" dur="200" fill="hold">
                                          <p:stCondLst>
                                            <p:cond delay="800"/>
                                          </p:stCondLst>
                                        </p:cTn>
                                        <p:tgtEl>
                                          <p:spTgt spid="276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3008313" cy="3298826"/>
          </a:xfrm>
        </p:spPr>
        <p:txBody>
          <a:bodyPr/>
          <a:lstStyle/>
          <a:p>
            <a:pPr algn="ctr"/>
            <a:r>
              <a:rPr lang="ru-RU" dirty="0" smtClean="0"/>
              <a:t> </a:t>
            </a:r>
            <a:r>
              <a:rPr lang="ru-RU" sz="2800" i="1" dirty="0" smtClean="0">
                <a:latin typeface="Book Antiqua" pitchFamily="18" charset="0"/>
              </a:rPr>
              <a:t>Поэма «Песня про купца Калашникова»</a:t>
            </a:r>
            <a:endParaRPr lang="ru-RU" sz="2800" i="1" dirty="0">
              <a:latin typeface="Book Antiqua" pitchFamily="18" charset="0"/>
            </a:endParaRPr>
          </a:p>
        </p:txBody>
      </p:sp>
      <p:pic>
        <p:nvPicPr>
          <p:cNvPr id="29698" name="Picture 2" descr="http://www.tphv-history.ru/images/hvv/1-31.jpg"/>
          <p:cNvPicPr>
            <a:picLocks noChangeAspect="1" noChangeArrowheads="1"/>
          </p:cNvPicPr>
          <p:nvPr/>
        </p:nvPicPr>
        <p:blipFill>
          <a:blip r:embed="rId2"/>
          <a:srcRect/>
          <a:stretch>
            <a:fillRect/>
          </a:stretch>
        </p:blipFill>
        <p:spPr bwMode="auto">
          <a:xfrm>
            <a:off x="4143372" y="571480"/>
            <a:ext cx="4071966" cy="56514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ox(in)">
                                      <p:cBhvr>
                                        <p:cTn id="7"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543296" cy="3227388"/>
          </a:xfrm>
        </p:spPr>
        <p:txBody>
          <a:bodyPr>
            <a:scene3d>
              <a:camera prst="orthographicFront"/>
              <a:lightRig rig="threePt" dir="t"/>
            </a:scene3d>
            <a:sp3d extrusionH="57150">
              <a:bevelT w="38100" h="38100"/>
            </a:sp3d>
          </a:bodyPr>
          <a:lstStyle/>
          <a:p>
            <a:r>
              <a:rPr lang="ru-RU" sz="2800" i="1" dirty="0" smtClean="0">
                <a:ln w="900" cmpd="sng">
                  <a:solidFill>
                    <a:schemeClr val="accent1">
                      <a:satMod val="190000"/>
                      <a:alpha val="55000"/>
                    </a:schemeClr>
                  </a:solidFill>
                  <a:prstDash val="solid"/>
                </a:ln>
                <a:blipFill>
                  <a:blip r:embed="rId2"/>
                  <a:tile tx="0" ty="0" sx="100000" sy="100000" flip="none" algn="tl"/>
                </a:blipFill>
                <a:effectLst>
                  <a:innerShdw blurRad="101600" dist="76200" dir="5400000">
                    <a:schemeClr val="accent1">
                      <a:satMod val="190000"/>
                      <a:tint val="100000"/>
                      <a:alpha val="74000"/>
                    </a:schemeClr>
                  </a:innerShdw>
                  <a:reflection blurRad="6350" stA="55000" endA="300" endPos="45500" dir="5400000" sy="-100000" algn="bl" rotWithShape="0"/>
                </a:effectLst>
                <a:latin typeface="Book Antiqua" pitchFamily="18" charset="0"/>
              </a:rPr>
              <a:t>Фет Афанасий Афанасьевич</a:t>
            </a:r>
            <a:br>
              <a:rPr lang="ru-RU" sz="2800" i="1" dirty="0" smtClean="0">
                <a:ln w="900" cmpd="sng">
                  <a:solidFill>
                    <a:schemeClr val="accent1">
                      <a:satMod val="190000"/>
                      <a:alpha val="55000"/>
                    </a:schemeClr>
                  </a:solidFill>
                  <a:prstDash val="solid"/>
                </a:ln>
                <a:blipFill>
                  <a:blip r:embed="rId2"/>
                  <a:tile tx="0" ty="0" sx="100000" sy="100000" flip="none" algn="tl"/>
                </a:blipFill>
                <a:effectLst>
                  <a:innerShdw blurRad="101600" dist="76200" dir="5400000">
                    <a:schemeClr val="accent1">
                      <a:satMod val="190000"/>
                      <a:tint val="100000"/>
                      <a:alpha val="74000"/>
                    </a:schemeClr>
                  </a:innerShdw>
                  <a:reflection blurRad="6350" stA="55000" endA="300" endPos="45500" dir="5400000" sy="-100000" algn="bl" rotWithShape="0"/>
                </a:effectLst>
                <a:latin typeface="Book Antiqua" pitchFamily="18" charset="0"/>
              </a:rPr>
            </a:br>
            <a:r>
              <a:rPr lang="ru-RU" sz="2800" i="1" dirty="0" smtClean="0">
                <a:ln w="900" cmpd="sng">
                  <a:solidFill>
                    <a:schemeClr val="accent1">
                      <a:satMod val="190000"/>
                      <a:alpha val="55000"/>
                    </a:schemeClr>
                  </a:solidFill>
                  <a:prstDash val="solid"/>
                </a:ln>
                <a:blipFill>
                  <a:blip r:embed="rId2"/>
                  <a:tile tx="0" ty="0" sx="100000" sy="100000" flip="none" algn="tl"/>
                </a:blipFill>
                <a:effectLst>
                  <a:innerShdw blurRad="101600" dist="76200" dir="5400000">
                    <a:schemeClr val="accent1">
                      <a:satMod val="190000"/>
                      <a:tint val="100000"/>
                      <a:alpha val="74000"/>
                    </a:schemeClr>
                  </a:innerShdw>
                  <a:reflection blurRad="6350" stA="55000" endA="300" endPos="45500" dir="5400000" sy="-100000" algn="bl" rotWithShape="0"/>
                </a:effectLst>
                <a:latin typeface="Book Antiqua" pitchFamily="18" charset="0"/>
              </a:rPr>
              <a:t> (1820 — 1892)</a:t>
            </a:r>
            <a:endParaRPr lang="ru-RU" sz="2800" i="1" dirty="0">
              <a:ln w="900" cmpd="sng">
                <a:solidFill>
                  <a:schemeClr val="accent1">
                    <a:satMod val="190000"/>
                    <a:alpha val="55000"/>
                  </a:schemeClr>
                </a:solidFill>
                <a:prstDash val="solid"/>
              </a:ln>
              <a:blipFill>
                <a:blip r:embed="rId2"/>
                <a:tile tx="0" ty="0" sx="100000" sy="100000" flip="none" algn="tl"/>
              </a:blipFill>
              <a:effectLst>
                <a:innerShdw blurRad="101600" dist="76200" dir="5400000">
                  <a:schemeClr val="accent1">
                    <a:satMod val="190000"/>
                    <a:tint val="100000"/>
                    <a:alpha val="74000"/>
                  </a:schemeClr>
                </a:innerShdw>
                <a:reflection blurRad="6350" stA="55000" endA="300" endPos="45500" dir="5400000" sy="-100000" algn="bl" rotWithShape="0"/>
              </a:effectLst>
              <a:latin typeface="Book Antiqua" pitchFamily="18" charset="0"/>
            </a:endParaRPr>
          </a:p>
        </p:txBody>
      </p:sp>
      <p:sp>
        <p:nvSpPr>
          <p:cNvPr id="3" name="Содержимое 2"/>
          <p:cNvSpPr>
            <a:spLocks noGrp="1"/>
          </p:cNvSpPr>
          <p:nvPr>
            <p:ph idx="1"/>
          </p:nvPr>
        </p:nvSpPr>
        <p:spPr/>
        <p:txBody>
          <a:bodyPr/>
          <a:lstStyle/>
          <a:p>
            <a:endParaRPr lang="ru-RU" dirty="0"/>
          </a:p>
        </p:txBody>
      </p:sp>
      <p:pic>
        <p:nvPicPr>
          <p:cNvPr id="32770" name="Picture 2" descr="http://russian-authors.ru/_mod_files/ce_images/fet_1.jpg"/>
          <p:cNvPicPr>
            <a:picLocks noChangeAspect="1" noChangeArrowheads="1"/>
          </p:cNvPicPr>
          <p:nvPr/>
        </p:nvPicPr>
        <p:blipFill>
          <a:blip r:embed="rId3"/>
          <a:srcRect/>
          <a:stretch>
            <a:fillRect/>
          </a:stretch>
        </p:blipFill>
        <p:spPr bwMode="auto">
          <a:xfrm>
            <a:off x="4143372" y="571480"/>
            <a:ext cx="4071966" cy="55243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0.20711 -0.00856 L -0.1401 -0.06176 C -0.12604 -0.07379 -0.10503 -0.0805 -0.08316 -0.0805 C -0.05816 -0.0805 -0.03819 -0.07379 -0.02413 -0.06176 L 0.04289 -0.00856 " pathEditMode="relative" rAng="0" ptsTypes="FffFF">
                                      <p:cBhvr>
                                        <p:cTn id="6" dur="2000" fill="hold"/>
                                        <p:tgtEl>
                                          <p:spTgt spid="32770"/>
                                        </p:tgtEl>
                                        <p:attrNameLst>
                                          <p:attrName>ppt_x</p:attrName>
                                          <p:attrName>ppt_y</p:attrName>
                                        </p:attrNameLst>
                                      </p:cBhvr>
                                      <p:rCtr x="12500" y="-3600"/>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4)">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500034" y="1214422"/>
            <a:ext cx="8186766" cy="2571766"/>
          </a:xfrm>
        </p:spPr>
        <p:txBody>
          <a:bodyPr/>
          <a:lstStyle/>
          <a:p>
            <a:r>
              <a:rPr lang="ru-RU" sz="2400" b="1" i="1" dirty="0" smtClean="0">
                <a:latin typeface="Book Antiqua" pitchFamily="18" charset="0"/>
              </a:rPr>
              <a:t>Первый сборник стихотворений Фета "Лирический пантеон" вышел в 1840 и получил одобрение Белинского, что вдохновило его на дальнейшее творчество. Его стихи появились во многих изданиях.</a:t>
            </a:r>
            <a:endParaRPr lang="ru-RU" sz="2400" b="1" i="1" dirty="0">
              <a:latin typeface="Book Antiqua" pitchFamily="18" charset="0"/>
            </a:endParaRPr>
          </a:p>
        </p:txBody>
      </p:sp>
      <p:sp>
        <p:nvSpPr>
          <p:cNvPr id="4" name="Содержимое 3"/>
          <p:cNvSpPr>
            <a:spLocks noGrp="1"/>
          </p:cNvSpPr>
          <p:nvPr>
            <p:ph sz="half" idx="2"/>
          </p:nvPr>
        </p:nvSpPr>
        <p:spPr>
          <a:xfrm>
            <a:off x="457200" y="3214686"/>
            <a:ext cx="8229600" cy="2911477"/>
          </a:xfrm>
        </p:spPr>
        <p:txBody>
          <a:bodyPr/>
          <a:lstStyle/>
          <a:p>
            <a:r>
              <a:rPr lang="ru-RU" sz="2400" b="1" i="1" dirty="0" smtClean="0">
                <a:latin typeface="Book Antiqua" pitchFamily="18" charset="0"/>
              </a:rPr>
              <a:t>В 1850 в журнале "Современник", хозяином которого стал Некрасов, публикуются стихотворения Фета, которые вызывают восхищение критиков всех направлений. Он был принят в среду известнейших писателей (Некрасов и Тургенев, Боткин и Дружинин и др.)</a:t>
            </a:r>
          </a:p>
          <a:p>
            <a:endParaRPr lang="ru-RU" sz="2400" i="1" dirty="0">
              <a:latin typeface="Book Antiqu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771540"/>
          </a:xfrm>
        </p:spPr>
        <p:txBody>
          <a:bodyPr/>
          <a:lstStyle/>
          <a:p>
            <a:pPr algn="ctr"/>
            <a:r>
              <a:rPr lang="ru-RU" sz="2800" i="1" dirty="0" smtClean="0">
                <a:latin typeface="Book Antiqua" pitchFamily="18" charset="0"/>
              </a:rPr>
              <a:t>Стихотворение «ОСЕНЬ» </a:t>
            </a:r>
            <a:br>
              <a:rPr lang="ru-RU" sz="2800" i="1" dirty="0" smtClean="0">
                <a:latin typeface="Book Antiqua" pitchFamily="18" charset="0"/>
              </a:rPr>
            </a:br>
            <a:endParaRPr lang="ru-RU" sz="2800" i="1" dirty="0">
              <a:latin typeface="Book Antiqua" pitchFamily="18" charset="0"/>
            </a:endParaRPr>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pic>
        <p:nvPicPr>
          <p:cNvPr id="35844" name="Picture 4" descr="http://mkrf.ru/upload/iblock/c93/c930b141f48b67582d4306fb55a4474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TextBox 6"/>
          <p:cNvSpPr txBox="1"/>
          <p:nvPr/>
        </p:nvSpPr>
        <p:spPr>
          <a:xfrm>
            <a:off x="5572132" y="1214422"/>
            <a:ext cx="3000396" cy="3908762"/>
          </a:xfrm>
          <a:prstGeom prst="rect">
            <a:avLst/>
          </a:prstGeom>
          <a:noFill/>
        </p:spPr>
        <p:txBody>
          <a:bodyPr wrap="square" rtlCol="0">
            <a:spAutoFit/>
          </a:bodyPr>
          <a:lstStyle/>
          <a:p>
            <a:pPr algn="ctr"/>
            <a:r>
              <a:rPr lang="ru-RU" sz="2400" b="1" i="1" dirty="0" smtClean="0">
                <a:ln w="3175">
                  <a:solidFill>
                    <a:srgbClr val="FFFF00"/>
                  </a:solidFill>
                </a:ln>
                <a:solidFill>
                  <a:srgbClr val="FFCC00"/>
                </a:solidFill>
                <a:latin typeface="Book Antiqua" pitchFamily="18" charset="0"/>
              </a:rPr>
              <a:t>ОСЕНЬ </a:t>
            </a:r>
          </a:p>
          <a:p>
            <a:r>
              <a:rPr lang="ru-RU" sz="1400" dirty="0" smtClean="0">
                <a:ln w="3175">
                  <a:solidFill>
                    <a:srgbClr val="FFFF00"/>
                  </a:solidFill>
                </a:ln>
                <a:solidFill>
                  <a:srgbClr val="FFCC00"/>
                </a:solidFill>
                <a:latin typeface="Book Antiqua" pitchFamily="18" charset="0"/>
              </a:rPr>
              <a:t>Как грустны сумрачные дни </a:t>
            </a:r>
            <a:br>
              <a:rPr lang="ru-RU" sz="1400" dirty="0" smtClean="0">
                <a:ln w="3175">
                  <a:solidFill>
                    <a:srgbClr val="FFFF00"/>
                  </a:solidFill>
                </a:ln>
                <a:solidFill>
                  <a:srgbClr val="FFCC00"/>
                </a:solidFill>
                <a:latin typeface="Book Antiqua" pitchFamily="18" charset="0"/>
              </a:rPr>
            </a:br>
            <a:r>
              <a:rPr lang="ru-RU" sz="1400" dirty="0" smtClean="0">
                <a:ln w="3175">
                  <a:solidFill>
                    <a:srgbClr val="FFFF00"/>
                  </a:solidFill>
                </a:ln>
                <a:solidFill>
                  <a:srgbClr val="FFCC00"/>
                </a:solidFill>
                <a:latin typeface="Book Antiqua" pitchFamily="18" charset="0"/>
              </a:rPr>
              <a:t>Беззвучной осени и хладной! </a:t>
            </a:r>
            <a:br>
              <a:rPr lang="ru-RU" sz="1400" dirty="0" smtClean="0">
                <a:ln w="3175">
                  <a:solidFill>
                    <a:srgbClr val="FFFF00"/>
                  </a:solidFill>
                </a:ln>
                <a:solidFill>
                  <a:srgbClr val="FFCC00"/>
                </a:solidFill>
                <a:latin typeface="Book Antiqua" pitchFamily="18" charset="0"/>
              </a:rPr>
            </a:br>
            <a:r>
              <a:rPr lang="ru-RU" sz="1400" dirty="0" smtClean="0">
                <a:ln w="3175">
                  <a:solidFill>
                    <a:srgbClr val="FFFF00"/>
                  </a:solidFill>
                </a:ln>
                <a:solidFill>
                  <a:srgbClr val="FFCC00"/>
                </a:solidFill>
                <a:latin typeface="Book Antiqua" pitchFamily="18" charset="0"/>
              </a:rPr>
              <a:t>Какой истомой безотрадной </a:t>
            </a:r>
            <a:br>
              <a:rPr lang="ru-RU" sz="1400" dirty="0" smtClean="0">
                <a:ln w="3175">
                  <a:solidFill>
                    <a:srgbClr val="FFFF00"/>
                  </a:solidFill>
                </a:ln>
                <a:solidFill>
                  <a:srgbClr val="FFCC00"/>
                </a:solidFill>
                <a:latin typeface="Book Antiqua" pitchFamily="18" charset="0"/>
              </a:rPr>
            </a:br>
            <a:r>
              <a:rPr lang="ru-RU" sz="1400" dirty="0" smtClean="0">
                <a:ln w="3175">
                  <a:solidFill>
                    <a:srgbClr val="FFFF00"/>
                  </a:solidFill>
                </a:ln>
                <a:solidFill>
                  <a:srgbClr val="FFCC00"/>
                </a:solidFill>
                <a:latin typeface="Book Antiqua" pitchFamily="18" charset="0"/>
              </a:rPr>
              <a:t>К нам в душу просятся они! </a:t>
            </a:r>
            <a:br>
              <a:rPr lang="ru-RU" sz="1400" dirty="0" smtClean="0">
                <a:ln w="3175">
                  <a:solidFill>
                    <a:srgbClr val="FFFF00"/>
                  </a:solidFill>
                </a:ln>
                <a:solidFill>
                  <a:srgbClr val="FFCC00"/>
                </a:solidFill>
                <a:latin typeface="Book Antiqua" pitchFamily="18" charset="0"/>
              </a:rPr>
            </a:br>
            <a:r>
              <a:rPr lang="ru-RU" sz="1400" dirty="0" smtClean="0">
                <a:ln w="3175">
                  <a:solidFill>
                    <a:srgbClr val="FFFF00"/>
                  </a:solidFill>
                </a:ln>
                <a:solidFill>
                  <a:srgbClr val="FFCC00"/>
                </a:solidFill>
                <a:latin typeface="Book Antiqua" pitchFamily="18" charset="0"/>
              </a:rPr>
              <a:t/>
            </a:r>
            <a:br>
              <a:rPr lang="ru-RU" sz="1400" dirty="0" smtClean="0">
                <a:ln w="3175">
                  <a:solidFill>
                    <a:srgbClr val="FFFF00"/>
                  </a:solidFill>
                </a:ln>
                <a:solidFill>
                  <a:srgbClr val="FFCC00"/>
                </a:solidFill>
                <a:latin typeface="Book Antiqua" pitchFamily="18" charset="0"/>
              </a:rPr>
            </a:br>
            <a:r>
              <a:rPr lang="ru-RU" sz="1400" dirty="0" smtClean="0">
                <a:ln w="3175">
                  <a:solidFill>
                    <a:srgbClr val="FFFF00"/>
                  </a:solidFill>
                </a:ln>
                <a:solidFill>
                  <a:srgbClr val="FFCC00"/>
                </a:solidFill>
                <a:latin typeface="Book Antiqua" pitchFamily="18" charset="0"/>
              </a:rPr>
              <a:t>Но есть и дни, когда в крови </a:t>
            </a:r>
            <a:br>
              <a:rPr lang="ru-RU" sz="1400" dirty="0" smtClean="0">
                <a:ln w="3175">
                  <a:solidFill>
                    <a:srgbClr val="FFFF00"/>
                  </a:solidFill>
                </a:ln>
                <a:solidFill>
                  <a:srgbClr val="FFCC00"/>
                </a:solidFill>
                <a:latin typeface="Book Antiqua" pitchFamily="18" charset="0"/>
              </a:rPr>
            </a:br>
            <a:r>
              <a:rPr lang="ru-RU" sz="1400" dirty="0" err="1" smtClean="0">
                <a:ln w="3175">
                  <a:solidFill>
                    <a:srgbClr val="FFFF00"/>
                  </a:solidFill>
                </a:ln>
                <a:solidFill>
                  <a:srgbClr val="FFCC00"/>
                </a:solidFill>
                <a:latin typeface="Book Antiqua" pitchFamily="18" charset="0"/>
              </a:rPr>
              <a:t>Золотолиственных</a:t>
            </a:r>
            <a:r>
              <a:rPr lang="ru-RU" sz="1400" dirty="0" smtClean="0">
                <a:ln w="3175">
                  <a:solidFill>
                    <a:srgbClr val="FFFF00"/>
                  </a:solidFill>
                </a:ln>
                <a:solidFill>
                  <a:srgbClr val="FFCC00"/>
                </a:solidFill>
                <a:latin typeface="Book Antiqua" pitchFamily="18" charset="0"/>
              </a:rPr>
              <a:t> уборов </a:t>
            </a:r>
            <a:br>
              <a:rPr lang="ru-RU" sz="1400" dirty="0" smtClean="0">
                <a:ln w="3175">
                  <a:solidFill>
                    <a:srgbClr val="FFFF00"/>
                  </a:solidFill>
                </a:ln>
                <a:solidFill>
                  <a:srgbClr val="FFCC00"/>
                </a:solidFill>
                <a:latin typeface="Book Antiqua" pitchFamily="18" charset="0"/>
              </a:rPr>
            </a:br>
            <a:r>
              <a:rPr lang="ru-RU" sz="1400" dirty="0" smtClean="0">
                <a:ln w="3175">
                  <a:solidFill>
                    <a:srgbClr val="FFFF00"/>
                  </a:solidFill>
                </a:ln>
                <a:solidFill>
                  <a:srgbClr val="FFCC00"/>
                </a:solidFill>
                <a:latin typeface="Book Antiqua" pitchFamily="18" charset="0"/>
              </a:rPr>
              <a:t>Горящих осень ищет взоров </a:t>
            </a:r>
            <a:br>
              <a:rPr lang="ru-RU" sz="1400" dirty="0" smtClean="0">
                <a:ln w="3175">
                  <a:solidFill>
                    <a:srgbClr val="FFFF00"/>
                  </a:solidFill>
                </a:ln>
                <a:solidFill>
                  <a:srgbClr val="FFCC00"/>
                </a:solidFill>
                <a:latin typeface="Book Antiqua" pitchFamily="18" charset="0"/>
              </a:rPr>
            </a:br>
            <a:r>
              <a:rPr lang="ru-RU" sz="1400" dirty="0" smtClean="0">
                <a:ln w="3175">
                  <a:solidFill>
                    <a:srgbClr val="FFFF00"/>
                  </a:solidFill>
                </a:ln>
                <a:solidFill>
                  <a:srgbClr val="FFCC00"/>
                </a:solidFill>
                <a:latin typeface="Book Antiqua" pitchFamily="18" charset="0"/>
              </a:rPr>
              <a:t>И знойных прихотей любви. </a:t>
            </a:r>
            <a:br>
              <a:rPr lang="ru-RU" sz="1400" dirty="0" smtClean="0">
                <a:ln w="3175">
                  <a:solidFill>
                    <a:srgbClr val="FFFF00"/>
                  </a:solidFill>
                </a:ln>
                <a:solidFill>
                  <a:srgbClr val="FFCC00"/>
                </a:solidFill>
                <a:latin typeface="Book Antiqua" pitchFamily="18" charset="0"/>
              </a:rPr>
            </a:br>
            <a:r>
              <a:rPr lang="ru-RU" sz="1400" dirty="0" smtClean="0">
                <a:ln w="3175">
                  <a:solidFill>
                    <a:srgbClr val="FFFF00"/>
                  </a:solidFill>
                </a:ln>
                <a:solidFill>
                  <a:srgbClr val="FFCC00"/>
                </a:solidFill>
                <a:latin typeface="Book Antiqua" pitchFamily="18" charset="0"/>
              </a:rPr>
              <a:t/>
            </a:r>
            <a:br>
              <a:rPr lang="ru-RU" sz="1400" dirty="0" smtClean="0">
                <a:ln w="3175">
                  <a:solidFill>
                    <a:srgbClr val="FFFF00"/>
                  </a:solidFill>
                </a:ln>
                <a:solidFill>
                  <a:srgbClr val="FFCC00"/>
                </a:solidFill>
                <a:latin typeface="Book Antiqua" pitchFamily="18" charset="0"/>
              </a:rPr>
            </a:br>
            <a:r>
              <a:rPr lang="ru-RU" sz="1400" dirty="0" smtClean="0">
                <a:ln w="3175">
                  <a:solidFill>
                    <a:srgbClr val="FFFF00"/>
                  </a:solidFill>
                </a:ln>
                <a:solidFill>
                  <a:srgbClr val="FFCC00"/>
                </a:solidFill>
                <a:latin typeface="Book Antiqua" pitchFamily="18" charset="0"/>
              </a:rPr>
              <a:t>Молчит стыдливая печаль, </a:t>
            </a:r>
            <a:br>
              <a:rPr lang="ru-RU" sz="1400" dirty="0" smtClean="0">
                <a:ln w="3175">
                  <a:solidFill>
                    <a:srgbClr val="FFFF00"/>
                  </a:solidFill>
                </a:ln>
                <a:solidFill>
                  <a:srgbClr val="FFCC00"/>
                </a:solidFill>
                <a:latin typeface="Book Antiqua" pitchFamily="18" charset="0"/>
              </a:rPr>
            </a:br>
            <a:r>
              <a:rPr lang="ru-RU" sz="1400" dirty="0" smtClean="0">
                <a:ln w="3175">
                  <a:solidFill>
                    <a:srgbClr val="FFFF00"/>
                  </a:solidFill>
                </a:ln>
                <a:solidFill>
                  <a:srgbClr val="FFCC00"/>
                </a:solidFill>
                <a:latin typeface="Book Antiqua" pitchFamily="18" charset="0"/>
              </a:rPr>
              <a:t>Лишь вызывающее слышно, </a:t>
            </a:r>
            <a:br>
              <a:rPr lang="ru-RU" sz="1400" dirty="0" smtClean="0">
                <a:ln w="3175">
                  <a:solidFill>
                    <a:srgbClr val="FFFF00"/>
                  </a:solidFill>
                </a:ln>
                <a:solidFill>
                  <a:srgbClr val="FFCC00"/>
                </a:solidFill>
                <a:latin typeface="Book Antiqua" pitchFamily="18" charset="0"/>
              </a:rPr>
            </a:br>
            <a:r>
              <a:rPr lang="ru-RU" sz="1400" dirty="0" smtClean="0">
                <a:ln w="3175">
                  <a:solidFill>
                    <a:srgbClr val="FFFF00"/>
                  </a:solidFill>
                </a:ln>
                <a:solidFill>
                  <a:srgbClr val="FFCC00"/>
                </a:solidFill>
                <a:latin typeface="Book Antiqua" pitchFamily="18" charset="0"/>
              </a:rPr>
              <a:t>И, замирающей так пышно, </a:t>
            </a:r>
            <a:br>
              <a:rPr lang="ru-RU" sz="1400" dirty="0" smtClean="0">
                <a:ln w="3175">
                  <a:solidFill>
                    <a:srgbClr val="FFFF00"/>
                  </a:solidFill>
                </a:ln>
                <a:solidFill>
                  <a:srgbClr val="FFCC00"/>
                </a:solidFill>
                <a:latin typeface="Book Antiqua" pitchFamily="18" charset="0"/>
              </a:rPr>
            </a:br>
            <a:r>
              <a:rPr lang="ru-RU" sz="1400" dirty="0" smtClean="0">
                <a:ln w="3175">
                  <a:solidFill>
                    <a:srgbClr val="FFFF00"/>
                  </a:solidFill>
                </a:ln>
                <a:solidFill>
                  <a:srgbClr val="FFCC00"/>
                </a:solidFill>
                <a:latin typeface="Book Antiqua" pitchFamily="18" charset="0"/>
              </a:rPr>
              <a:t>Ей ничего уже не жаль. </a:t>
            </a:r>
            <a:br>
              <a:rPr lang="ru-RU" sz="1400" dirty="0" smtClean="0">
                <a:ln w="3175">
                  <a:solidFill>
                    <a:srgbClr val="FFFF00"/>
                  </a:solidFill>
                </a:ln>
                <a:solidFill>
                  <a:srgbClr val="FFCC00"/>
                </a:solidFill>
                <a:latin typeface="Book Antiqua" pitchFamily="18" charset="0"/>
              </a:rPr>
            </a:br>
            <a:r>
              <a:rPr lang="ru-RU" sz="1400" dirty="0" smtClean="0">
                <a:ln w="3175">
                  <a:solidFill>
                    <a:srgbClr val="FFFF00"/>
                  </a:solidFill>
                </a:ln>
                <a:solidFill>
                  <a:srgbClr val="FFCC00"/>
                </a:solidFill>
                <a:latin typeface="Book Antiqua" pitchFamily="18" charset="0"/>
              </a:rPr>
              <a:t>8 октября 1883</a:t>
            </a:r>
            <a:br>
              <a:rPr lang="ru-RU" sz="1400" dirty="0" smtClean="0">
                <a:ln w="3175">
                  <a:solidFill>
                    <a:srgbClr val="FFFF00"/>
                  </a:solidFill>
                </a:ln>
                <a:solidFill>
                  <a:srgbClr val="FFCC00"/>
                </a:solidFill>
                <a:latin typeface="Book Antiqua" pitchFamily="18" charset="0"/>
              </a:rPr>
            </a:br>
            <a:endParaRPr lang="ru-RU" sz="1400" dirty="0">
              <a:ln w="3175">
                <a:solidFill>
                  <a:srgbClr val="FFFF00"/>
                </a:solidFill>
              </a:ln>
              <a:solidFill>
                <a:srgbClr val="FFCC00"/>
              </a:solidFill>
              <a:latin typeface="Book Antiqu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84116"/>
          </a:xfrm>
        </p:spPr>
        <p:txBody>
          <a:bodyPr/>
          <a:lstStyle/>
          <a:p>
            <a:r>
              <a:rPr lang="ru-RU" sz="2400" b="0" i="1" dirty="0" smtClean="0">
                <a:latin typeface="Book Antiqua" pitchFamily="18" charset="0"/>
              </a:rPr>
              <a:t/>
            </a:r>
            <a:br>
              <a:rPr lang="ru-RU" sz="2400" b="0" i="1" dirty="0" smtClean="0">
                <a:latin typeface="Book Antiqua" pitchFamily="18" charset="0"/>
              </a:rPr>
            </a:br>
            <a:r>
              <a:rPr lang="ru-RU" sz="2400" b="0" i="1" dirty="0" smtClean="0">
                <a:latin typeface="Book Antiqua" pitchFamily="18" charset="0"/>
              </a:rPr>
              <a:t/>
            </a:r>
            <a:br>
              <a:rPr lang="ru-RU" sz="2400" b="0" i="1" dirty="0" smtClean="0">
                <a:latin typeface="Book Antiqua" pitchFamily="18" charset="0"/>
              </a:rPr>
            </a:br>
            <a:endParaRPr lang="ru-RU" sz="2400" b="0" i="1" dirty="0">
              <a:latin typeface="Book Antiqua" pitchFamily="18" charset="0"/>
            </a:endParaRPr>
          </a:p>
        </p:txBody>
      </p:sp>
      <p:sp>
        <p:nvSpPr>
          <p:cNvPr id="4" name="Текст 3"/>
          <p:cNvSpPr>
            <a:spLocks noGrp="1"/>
          </p:cNvSpPr>
          <p:nvPr>
            <p:ph type="body" sz="half" idx="2"/>
          </p:nvPr>
        </p:nvSpPr>
        <p:spPr>
          <a:xfrm>
            <a:off x="457200" y="2643182"/>
            <a:ext cx="3008313" cy="3482981"/>
          </a:xfrm>
        </p:spPr>
        <p:txBody>
          <a:bodyPr/>
          <a:lstStyle/>
          <a:p>
            <a:r>
              <a:rPr lang="ru-RU" sz="2800" b="1" i="1" dirty="0" smtClean="0">
                <a:latin typeface="Book Antiqua" pitchFamily="18" charset="0"/>
              </a:rPr>
              <a:t>Федор Иванович Тютчев </a:t>
            </a:r>
          </a:p>
          <a:p>
            <a:endParaRPr lang="ru-RU" sz="1800" i="1" dirty="0">
              <a:latin typeface="Book Antiqua" pitchFamily="18" charset="0"/>
            </a:endParaRPr>
          </a:p>
        </p:txBody>
      </p:sp>
      <p:pic>
        <p:nvPicPr>
          <p:cNvPr id="31750" name="Picture 6" descr="http://russian-authors.ru/_mod_files/ce_images/67464305_tyutchev.jpg"/>
          <p:cNvPicPr>
            <a:picLocks noChangeAspect="1" noChangeArrowheads="1"/>
          </p:cNvPicPr>
          <p:nvPr/>
        </p:nvPicPr>
        <p:blipFill>
          <a:blip r:embed="rId2"/>
          <a:srcRect/>
          <a:stretch>
            <a:fillRect/>
          </a:stretch>
        </p:blipFill>
        <p:spPr bwMode="auto">
          <a:xfrm>
            <a:off x="3929058" y="571480"/>
            <a:ext cx="4502975" cy="5676019"/>
          </a:xfrm>
          <a:prstGeom prst="rect">
            <a:avLst/>
          </a:prstGeom>
          <a:noFill/>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Clr clrSpc="rgb" dir="cw">
                                      <p:cBhvr override="childStyle">
                                        <p:cTn id="6" dur="100" fill="hold"/>
                                        <p:tgtEl>
                                          <p:spTgt spid="4">
                                            <p:txEl>
                                              <p:pRg st="0" end="0"/>
                                            </p:txEl>
                                          </p:spTgt>
                                        </p:tgtEl>
                                        <p:attrNameLst>
                                          <p:attrName>style.color</p:attrName>
                                        </p:attrNameLst>
                                      </p:cBhvr>
                                      <p:to>
                                        <a:schemeClr val="tx1"/>
                                      </p:to>
                                    </p:animClr>
                                    <p:animClr clrSpc="rgb" dir="cw">
                                      <p:cBhvr>
                                        <p:cTn id="7" dur="100" fill="hold"/>
                                        <p:tgtEl>
                                          <p:spTgt spid="4">
                                            <p:txEl>
                                              <p:pRg st="0" end="0"/>
                                            </p:txEl>
                                          </p:spTgt>
                                        </p:tgtEl>
                                        <p:attrNameLst>
                                          <p:attrName>fillcolor</p:attrName>
                                        </p:attrNameLst>
                                      </p:cBhvr>
                                      <p:to>
                                        <a:schemeClr val="tx1"/>
                                      </p:to>
                                    </p:animClr>
                                    <p:set>
                                      <p:cBhvr>
                                        <p:cTn id="8" dur="100" fill="hold"/>
                                        <p:tgtEl>
                                          <p:spTgt spid="4">
                                            <p:txEl>
                                              <p:pRg st="0" end="0"/>
                                            </p:txEl>
                                          </p:spTgt>
                                        </p:tgtEl>
                                        <p:attrNameLst>
                                          <p:attrName>fill.type</p:attrName>
                                        </p:attrNameLst>
                                      </p:cBhvr>
                                      <p:to>
                                        <p:strVal val="solid"/>
                                      </p:to>
                                    </p:set>
                                    <p:set>
                                      <p:cBhvr>
                                        <p:cTn id="9" dur="100" fill="hold"/>
                                        <p:tgtEl>
                                          <p:spTgt spid="4">
                                            <p:txEl>
                                              <p:pRg st="0" end="0"/>
                                            </p:txEl>
                                          </p:spTgt>
                                        </p:tgtEl>
                                        <p:attrNameLst>
                                          <p:attrName>fill.on</p:attrName>
                                        </p:attrNameLst>
                                      </p:cBhvr>
                                      <p:to>
                                        <p:strVal val="true"/>
                                      </p:to>
                                    </p:set>
                                    <p:animRot by="120000">
                                      <p:cBhvr>
                                        <p:cTn id="10" dur="100" fill="hold">
                                          <p:stCondLst>
                                            <p:cond delay="0"/>
                                          </p:stCondLst>
                                        </p:cTn>
                                        <p:tgtEl>
                                          <p:spTgt spid="4">
                                            <p:txEl>
                                              <p:pRg st="0" end="0"/>
                                            </p:txEl>
                                          </p:spTgt>
                                        </p:tgtEl>
                                        <p:attrNameLst>
                                          <p:attrName>r</p:attrName>
                                        </p:attrNameLst>
                                      </p:cBhvr>
                                    </p:animRot>
                                    <p:animRot by="-240000">
                                      <p:cBhvr>
                                        <p:cTn id="11" dur="200" fill="hold">
                                          <p:stCondLst>
                                            <p:cond delay="200"/>
                                          </p:stCondLst>
                                        </p:cTn>
                                        <p:tgtEl>
                                          <p:spTgt spid="4">
                                            <p:txEl>
                                              <p:pRg st="0" end="0"/>
                                            </p:txEl>
                                          </p:spTgt>
                                        </p:tgtEl>
                                        <p:attrNameLst>
                                          <p:attrName>r</p:attrName>
                                        </p:attrNameLst>
                                      </p:cBhvr>
                                    </p:animRot>
                                    <p:animRot by="240000">
                                      <p:cBhvr>
                                        <p:cTn id="12" dur="200" fill="hold">
                                          <p:stCondLst>
                                            <p:cond delay="400"/>
                                          </p:stCondLst>
                                        </p:cTn>
                                        <p:tgtEl>
                                          <p:spTgt spid="4">
                                            <p:txEl>
                                              <p:pRg st="0" end="0"/>
                                            </p:txEl>
                                          </p:spTgt>
                                        </p:tgtEl>
                                        <p:attrNameLst>
                                          <p:attrName>r</p:attrName>
                                        </p:attrNameLst>
                                      </p:cBhvr>
                                    </p:animRot>
                                    <p:animRot by="-240000">
                                      <p:cBhvr>
                                        <p:cTn id="13" dur="200" fill="hold">
                                          <p:stCondLst>
                                            <p:cond delay="600"/>
                                          </p:stCondLst>
                                        </p:cTn>
                                        <p:tgtEl>
                                          <p:spTgt spid="4">
                                            <p:txEl>
                                              <p:pRg st="0" end="0"/>
                                            </p:txEl>
                                          </p:spTgt>
                                        </p:tgtEl>
                                        <p:attrNameLst>
                                          <p:attrName>r</p:attrName>
                                        </p:attrNameLst>
                                      </p:cBhvr>
                                    </p:animRot>
                                    <p:animRot by="120000">
                                      <p:cBhvr>
                                        <p:cTn id="14" dur="200" fill="hold">
                                          <p:stCondLst>
                                            <p:cond delay="80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857224" y="2285992"/>
            <a:ext cx="7929618" cy="4857758"/>
          </a:xfrm>
        </p:spPr>
        <p:txBody>
          <a:bodyPr/>
          <a:lstStyle/>
          <a:p>
            <a:r>
              <a:rPr lang="ru-RU" sz="1400" b="1" i="1" dirty="0" smtClean="0">
                <a:latin typeface="Times New Roman" pitchFamily="18" charset="0"/>
                <a:cs typeface="Times New Roman" pitchFamily="18" charset="0"/>
              </a:rPr>
              <a:t>Как в России, так и в бытность за границей, Тютчев был связан с тем литературным направлением, которое, с одной стороны, ориентировалось на «архаистику», традиции XVIII в., с другой стороны, чуждаясь радикально-оппозиционного (французского, английского) романтизма, осваивало воздействия немецкой романтической поэзии и философии (кружок Раича, «любомудров», Погодин, </a:t>
            </a:r>
            <a:r>
              <a:rPr lang="ru-RU" sz="1400" b="1" i="1" dirty="0" err="1" smtClean="0">
                <a:latin typeface="Times New Roman" pitchFamily="18" charset="0"/>
                <a:cs typeface="Times New Roman" pitchFamily="18" charset="0"/>
              </a:rPr>
              <a:t>Шевырев</a:t>
            </a:r>
            <a:r>
              <a:rPr lang="ru-RU" sz="1400" b="1" i="1" dirty="0" smtClean="0">
                <a:latin typeface="Times New Roman" pitchFamily="18" charset="0"/>
                <a:cs typeface="Times New Roman" pitchFamily="18" charset="0"/>
              </a:rPr>
              <a:t>, И. Киреевский, В. Одоевский, Веневитинов и др.). Параллельно с русскими «консервативными романтиками», шеллингианцами, от умеренного либерализма 20-х гг. Т. к 40-м гг. эволюционировал в сторону славянофильства, панславизма, к православию, к «просвещенному консерватизму». Крушение полуфеодального порядка в Европе остро переживалось Тютчевым. Он живо чувствовал грозовые заряды революции в атмосфере капиталистического Запада, жил в напряженном ожидании «банкротства целой цивилизации», ее «самоубийственного» конца в грядущем социальном катаклизме. Катастрофическое мироощущение свойственно и Тютчеву-поэту и Тютчеву-политику. Но у политика-Тютчева решительно перевешивал страх перед революцией, поиски спасения в реакционных утопиях об особом пути России, в «византийско-русской» неподвижности, в славянофильстве, стремившемся затормозить капиталистическое развитие в России и во всей славянской Европе. Романтические искания «народной души» привели Тютчева к утверждению христианского смирения, терпения и самоотвержения, как основы «русской души</a:t>
            </a:r>
            <a:r>
              <a:rPr lang="ru-RU" sz="1400" i="1" dirty="0" smtClean="0">
                <a:latin typeface="Times New Roman" pitchFamily="18" charset="0"/>
                <a:cs typeface="Times New Roman" pitchFamily="18" charset="0"/>
              </a:rPr>
              <a:t>»</a:t>
            </a:r>
            <a:endParaRPr lang="ru-RU" sz="1400" i="1" dirty="0">
              <a:latin typeface="Times New Roman" pitchFamily="18" charset="0"/>
              <a:cs typeface="Times New Roman" pitchFamily="18" charset="0"/>
            </a:endParaRPr>
          </a:p>
        </p:txBody>
      </p:sp>
      <p:sp>
        <p:nvSpPr>
          <p:cNvPr id="4" name="Содержимое 3"/>
          <p:cNvSpPr>
            <a:spLocks noGrp="1"/>
          </p:cNvSpPr>
          <p:nvPr>
            <p:ph sz="half" idx="2"/>
          </p:nvPr>
        </p:nvSpPr>
        <p:spPr>
          <a:xfrm>
            <a:off x="428596" y="357167"/>
            <a:ext cx="8072494" cy="71438"/>
          </a:xfrm>
        </p:spPr>
        <p:txBody>
          <a:bodyPr/>
          <a:lstStyle/>
          <a:p>
            <a:r>
              <a:rPr lang="ru-RU" sz="1400" b="1" i="1" dirty="0" smtClean="0">
                <a:latin typeface="Book Antiqua" pitchFamily="18" charset="0"/>
              </a:rPr>
              <a:t>Тютчев не был плодовит как поэт (его наследие — около 300 стихотворений). Начав печататься рано (с 16 лет), он печатался редко, в малоизвестных альманахах, в период 1837—1847 почти не писал стихов и, вообще, мало заботился о своей репутации поэта. Впервые поэзия Тютчева обратила на себя внимание после публикации ряда его стихов в пушкинском «Современнике» в 1836—1837. В дальнейшем ознакомлению с Тютчевым значительно помогли статья Некрасова (в «Современнике», 1850) и первое собрание стихов, выпущенное в 1854 Тургеневым. Однако прижизненная известность Тютчева ограничивалась кругом литераторов и знатоков; широкую популярность его поэзия приобрела лишь с конца XIX в.</a:t>
            </a:r>
            <a:endParaRPr lang="ru-RU" sz="1400" b="1" i="1" dirty="0">
              <a:latin typeface="Book Antiqu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37894" name="Picture 6" descr="http://yearmp3.ru/uploads/images/r/u/s/russkaja_narodnaja_pesnja_marina_devjatova_ah_vi_seni_moi_seni_minus_zadavka.jpg"/>
          <p:cNvPicPr>
            <a:picLocks noChangeAspect="1" noChangeArrowheads="1"/>
          </p:cNvPicPr>
          <p:nvPr/>
        </p:nvPicPr>
        <p:blipFill>
          <a:blip r:embed="rId2"/>
          <a:srcRect/>
          <a:stretch>
            <a:fillRect/>
          </a:stretch>
        </p:blipFill>
        <p:spPr bwMode="auto">
          <a:xfrm>
            <a:off x="0" y="0"/>
            <a:ext cx="9286908" cy="6858000"/>
          </a:xfrm>
          <a:prstGeom prst="rect">
            <a:avLst/>
          </a:prstGeom>
          <a:noFill/>
        </p:spPr>
      </p:pic>
      <p:sp>
        <p:nvSpPr>
          <p:cNvPr id="11" name="TextBox 10"/>
          <p:cNvSpPr txBox="1"/>
          <p:nvPr/>
        </p:nvSpPr>
        <p:spPr>
          <a:xfrm>
            <a:off x="285720" y="571480"/>
            <a:ext cx="3143272" cy="4278094"/>
          </a:xfrm>
          <a:prstGeom prst="rect">
            <a:avLst/>
          </a:prstGeom>
          <a:noFill/>
        </p:spPr>
        <p:txBody>
          <a:bodyPr wrap="square" rtlCol="0">
            <a:spAutoFit/>
          </a:bodyPr>
          <a:lstStyle/>
          <a:p>
            <a:r>
              <a:rPr lang="ru-RU" sz="2000" b="1" i="1" u="sng" dirty="0" smtClean="0">
                <a:ln w="3175">
                  <a:solidFill>
                    <a:srgbClr val="FFFF00"/>
                  </a:solidFill>
                </a:ln>
                <a:solidFill>
                  <a:schemeClr val="bg1"/>
                </a:solidFill>
                <a:effectLst>
                  <a:outerShdw blurRad="38100" dist="38100" dir="2700000" algn="tl">
                    <a:srgbClr val="000000">
                      <a:alpha val="43137"/>
                    </a:srgbClr>
                  </a:outerShdw>
                </a:effectLst>
                <a:latin typeface="Book Antiqua" pitchFamily="18" charset="0"/>
              </a:rPr>
              <a:t>Русской женщине</a:t>
            </a:r>
          </a:p>
          <a:p>
            <a:r>
              <a:rPr lang="ru-RU" i="1" dirty="0" smtClean="0">
                <a:ln w="3175">
                  <a:solidFill>
                    <a:srgbClr val="FFFF00"/>
                  </a:solidFill>
                </a:ln>
                <a:solidFill>
                  <a:schemeClr val="bg1"/>
                </a:solidFill>
                <a:latin typeface="Book Antiqua" pitchFamily="18" charset="0"/>
              </a:rPr>
              <a:t>Вдали от солнца и природы, Вдали от света и искусства, Вдали от жизни и любви Мелькнут твои младые годы, Живые помертвеют чувства, Мечты развеются твои... И жизнь твоя пройдет незрима, В краю безлюдном, безымянном, На незамеченной земле,- Как исчезает </a:t>
            </a:r>
            <a:r>
              <a:rPr lang="ru-RU" i="1" dirty="0" err="1" smtClean="0">
                <a:ln w="3175">
                  <a:solidFill>
                    <a:srgbClr val="FFFF00"/>
                  </a:solidFill>
                </a:ln>
                <a:solidFill>
                  <a:schemeClr val="bg1"/>
                </a:solidFill>
                <a:latin typeface="Book Antiqua" pitchFamily="18" charset="0"/>
              </a:rPr>
              <a:t>облак</a:t>
            </a:r>
            <a:r>
              <a:rPr lang="ru-RU" i="1" dirty="0" smtClean="0">
                <a:ln w="3175">
                  <a:solidFill>
                    <a:srgbClr val="FFFF00"/>
                  </a:solidFill>
                </a:ln>
                <a:solidFill>
                  <a:schemeClr val="bg1"/>
                </a:solidFill>
                <a:latin typeface="Book Antiqua" pitchFamily="18" charset="0"/>
              </a:rPr>
              <a:t> дыма На небе тусклом и туманном, В осенней беспредельной мгле...</a:t>
            </a:r>
          </a:p>
          <a:p>
            <a:r>
              <a:rPr lang="ru-RU" i="1" dirty="0" smtClean="0">
                <a:ln w="3175">
                  <a:solidFill>
                    <a:srgbClr val="FFFF00"/>
                  </a:solidFill>
                </a:ln>
                <a:solidFill>
                  <a:schemeClr val="bg1"/>
                </a:solidFill>
                <a:latin typeface="Book Antiqua" pitchFamily="18" charset="0"/>
              </a:rPr>
              <a:t>1848 или 1849</a:t>
            </a:r>
            <a:endParaRPr lang="ru-RU" i="1" dirty="0">
              <a:ln w="3175">
                <a:solidFill>
                  <a:srgbClr val="FFFF00"/>
                </a:solidFill>
              </a:ln>
              <a:solidFill>
                <a:schemeClr val="bg1"/>
              </a:solidFill>
              <a:latin typeface="Book Antiqu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4786314" y="142852"/>
            <a:ext cx="3900486" cy="214314"/>
          </a:xfrm>
        </p:spPr>
        <p:txBody>
          <a:bodyPr>
            <a:scene3d>
              <a:camera prst="orthographicFront"/>
              <a:lightRig rig="threePt" dir="t"/>
            </a:scene3d>
            <a:sp3d extrusionH="57150">
              <a:bevelT w="38100" h="38100"/>
            </a:sp3d>
          </a:bodyPr>
          <a:lstStyle/>
          <a:p>
            <a:r>
              <a:rPr lang="ru-RU" sz="3600" b="1" i="1" dirty="0" smtClean="0">
                <a:ln w="10541" cmpd="sng">
                  <a:solidFill>
                    <a:schemeClr val="accent1">
                      <a:shade val="88000"/>
                      <a:satMod val="110000"/>
                    </a:schemeClr>
                  </a:solidFill>
                  <a:prstDash val="solid"/>
                </a:ln>
                <a:solidFill>
                  <a:srgbClr val="002060"/>
                </a:solidFill>
                <a:latin typeface="Book Antiqua" pitchFamily="18" charset="0"/>
              </a:rPr>
              <a:t>Проза</a:t>
            </a:r>
            <a:endParaRPr lang="ru-RU" sz="3600" b="1" i="1" dirty="0">
              <a:ln w="10541" cmpd="sng">
                <a:solidFill>
                  <a:schemeClr val="accent1">
                    <a:shade val="88000"/>
                    <a:satMod val="110000"/>
                  </a:schemeClr>
                </a:solidFill>
                <a:prstDash val="solid"/>
              </a:ln>
              <a:solidFill>
                <a:srgbClr val="002060"/>
              </a:solidFill>
              <a:latin typeface="Book Antiqua" pitchFamily="18" charset="0"/>
            </a:endParaRPr>
          </a:p>
        </p:txBody>
      </p:sp>
      <p:sp>
        <p:nvSpPr>
          <p:cNvPr id="3" name="Текст 2"/>
          <p:cNvSpPr>
            <a:spLocks noGrp="1"/>
          </p:cNvSpPr>
          <p:nvPr>
            <p:ph type="body" sz="half" idx="1"/>
          </p:nvPr>
        </p:nvSpPr>
        <p:spPr>
          <a:xfrm>
            <a:off x="4000496" y="642918"/>
            <a:ext cx="4786346" cy="5929354"/>
          </a:xfrm>
        </p:spPr>
        <p:txBody>
          <a:bodyPr/>
          <a:lstStyle/>
          <a:p>
            <a:r>
              <a:rPr lang="ru-RU" sz="1800" dirty="0" smtClean="0">
                <a:solidFill>
                  <a:srgbClr val="002060"/>
                </a:solidFill>
              </a:rPr>
              <a:t> </a:t>
            </a:r>
            <a:r>
              <a:rPr lang="ru-RU" sz="1800" b="1" i="1" dirty="0" smtClean="0">
                <a:solidFill>
                  <a:srgbClr val="002060"/>
                </a:solidFill>
                <a:latin typeface="Book Antiqua" pitchFamily="18" charset="0"/>
              </a:rPr>
              <a:t>Наряду с поэзией начала развиваться проза. Прозаики начала века находились под влиянием английских исторических романов В. Скотта, переводы которых пользовались огромной популярностью. </a:t>
            </a:r>
          </a:p>
          <a:p>
            <a:pPr>
              <a:buNone/>
            </a:pPr>
            <a:r>
              <a:rPr lang="ru-RU" sz="1800" b="1" i="1" dirty="0" smtClean="0">
                <a:solidFill>
                  <a:srgbClr val="002060"/>
                </a:solidFill>
                <a:latin typeface="Book Antiqua" pitchFamily="18" charset="0"/>
              </a:rPr>
              <a:t>      Развитие русской прозы 19 века началось с прозаических произведений А.С. Пушкина и Н.В. Гоголя. Пушкин под влиянием английских исторических романов создает повесть «Капитанская дочка», где действия разворачивается на фоне грандиозных исторических событий: во времена Пугачевского бунта. А.С. Пушкин произвел колоссальную работу, исследуя этот исторический период. Это произведение носило во многом политический характер и было направлено к власть имущим.</a:t>
            </a:r>
            <a:endParaRPr lang="ru-RU" sz="1800" b="1" i="1" dirty="0">
              <a:solidFill>
                <a:srgbClr val="002060"/>
              </a:solidFill>
              <a:latin typeface="Book Antiqua" pitchFamily="18" charset="0"/>
            </a:endParaRPr>
          </a:p>
        </p:txBody>
      </p:sp>
      <p:pic>
        <p:nvPicPr>
          <p:cNvPr id="113666" name="Picture 2" descr="http://vtokarev.ru/img/ill-10.gif"/>
          <p:cNvPicPr>
            <a:picLocks noChangeAspect="1" noChangeArrowheads="1"/>
          </p:cNvPicPr>
          <p:nvPr/>
        </p:nvPicPr>
        <p:blipFill>
          <a:blip r:embed="rId2"/>
          <a:srcRect/>
          <a:stretch>
            <a:fillRect/>
          </a:stretch>
        </p:blipFill>
        <p:spPr bwMode="auto">
          <a:xfrm>
            <a:off x="571472" y="714356"/>
            <a:ext cx="3267075" cy="43815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fade">
                                      <p:cBhvr>
                                        <p:cTn id="7" dur="2000"/>
                                        <p:tgtEl>
                                          <p:spTgt spid="11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0768339">
            <a:off x="2143420" y="2635062"/>
            <a:ext cx="4477357" cy="3324666"/>
          </a:xfrm>
        </p:spPr>
        <p:txBody>
          <a:bodyPr>
            <a:scene3d>
              <a:camera prst="perspectiveFront"/>
              <a:lightRig rig="threePt" dir="t"/>
            </a:scene3d>
            <a:sp3d/>
          </a:bodyPr>
          <a:lstStyle/>
          <a:p>
            <a:pPr algn="l"/>
            <a:r>
              <a:rPr lang="ru-RU" sz="2000" i="1" dirty="0" smtClean="0">
                <a:latin typeface="Book Antiqua" pitchFamily="18" charset="0"/>
              </a:rPr>
              <a:t>19 век называют «Золотым веком» русской поэзии и веком русской литературы в мировом масштабе. Не стоит забывать, что литературный скачок, осуществившийся в 19 веке, был подготовлен всем ходом литературного процесса 17-18 веков. 19 век – это время формирования русского литературного языка, который оформился во многом благодаря А.С. Пушкину.</a:t>
            </a:r>
            <a:endParaRPr lang="ru-RU" sz="2000" i="1" dirty="0">
              <a:latin typeface="Book Antiqua"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13107 0.60537 L 3.61111E-6 -3.0465E-6 " pathEditMode="relative" rAng="0" ptsTypes="AA">
                                      <p:cBhvr>
                                        <p:cTn id="6" dur="2000" fill="hold"/>
                                        <p:tgtEl>
                                          <p:spTgt spid="2"/>
                                        </p:tgtEl>
                                        <p:attrNameLst>
                                          <p:attrName>ppt_x</p:attrName>
                                          <p:attrName>ppt_y</p:attrName>
                                        </p:attrNameLst>
                                      </p:cBhvr>
                                      <p:rCtr x="-6600" y="-30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072494" cy="4429156"/>
          </a:xfrm>
          <a:scene3d>
            <a:camera prst="perspectiveRelaxedModerately"/>
            <a:lightRig rig="threePt" dir="t"/>
          </a:scene3d>
          <a:sp3d>
            <a:bevelT w="139700" prst="cross"/>
          </a:sp3d>
        </p:spPr>
        <p:txBody>
          <a:bodyPr>
            <a:sp3d extrusionH="57150">
              <a:bevelT w="38100" h="38100"/>
            </a:sp3d>
          </a:bodyPr>
          <a:lstStyle/>
          <a:p>
            <a:r>
              <a:rPr lang="ru-RU" sz="2800" i="1" dirty="0" smtClean="0">
                <a:ln w="3175" cmpd="sng">
                  <a:solidFill>
                    <a:srgbClr val="002060"/>
                  </a:solidFill>
                  <a:prstDash val="solid"/>
                </a:ln>
                <a:blipFill>
                  <a:blip r:embed="rId2"/>
                  <a:tile tx="0" ty="0" sx="100000" sy="100000" flip="none" algn="tl"/>
                </a:blipFill>
                <a:effectLst>
                  <a:outerShdw blurRad="50800" dist="38100" dir="13500000" algn="br" rotWithShape="0">
                    <a:prstClr val="black">
                      <a:alpha val="40000"/>
                    </a:prstClr>
                  </a:outerShdw>
                </a:effectLst>
                <a:latin typeface="Book Antiqua" pitchFamily="18" charset="0"/>
              </a:rPr>
              <a:t>Но начался 19 век с расцвета сентиментализма и становления романтизма. Указанные литературные направления нашли выражение, прежде всего, в поэзии. На первый план выходят стихотворные произведения поэтов Е.А. Баратынского, К.Н. Батюшкова, В.А. Жуковского, А.А. Фета, Д.В. Давыдова, Н.М. Языкова. Творчеством Ф.И. Тютчева «Золотой век» русской поэзии был завершен. Тем не менее, центральной фигурой этого времени был Александр Сергеевич Пушкин.</a:t>
            </a:r>
            <a:endParaRPr lang="ru-RU" sz="2800" i="1" dirty="0">
              <a:ln w="3175" cmpd="sng">
                <a:solidFill>
                  <a:srgbClr val="002060"/>
                </a:solidFill>
                <a:prstDash val="solid"/>
              </a:ln>
              <a:blipFill>
                <a:blip r:embed="rId2"/>
                <a:tile tx="0" ty="0" sx="100000" sy="100000" flip="none" algn="tl"/>
              </a:blipFill>
              <a:effectLst>
                <a:outerShdw blurRad="50800" dist="38100" dir="13500000" algn="br" rotWithShape="0">
                  <a:prstClr val="black">
                    <a:alpha val="40000"/>
                  </a:prstClr>
                </a:outerShdw>
              </a:effectLst>
              <a:latin typeface="Book Antiqua"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5" fill="hold" grpId="0" nodeType="clickEffect">
                                  <p:stCondLst>
                                    <p:cond delay="0"/>
                                  </p:stCondLst>
                                  <p:childTnLst>
                                    <p:animEffect transition="out" filter="blinds(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286248" cy="571480"/>
          </a:xfrm>
        </p:spPr>
        <p:txBody>
          <a:bodyPr/>
          <a:lstStyle/>
          <a:p>
            <a:pPr algn="ctr"/>
            <a:r>
              <a:rPr lang="ru-RU" i="1" dirty="0" smtClean="0">
                <a:latin typeface="Book Antiqua" pitchFamily="18" charset="0"/>
              </a:rPr>
              <a:t>Александр Сергеевич Пушкин</a:t>
            </a:r>
            <a:endParaRPr lang="ru-RU" i="1" dirty="0">
              <a:latin typeface="Book Antiqua" pitchFamily="18" charset="0"/>
            </a:endParaRPr>
          </a:p>
        </p:txBody>
      </p:sp>
      <p:sp>
        <p:nvSpPr>
          <p:cNvPr id="3" name="Содержимое 2"/>
          <p:cNvSpPr>
            <a:spLocks noGrp="1"/>
          </p:cNvSpPr>
          <p:nvPr>
            <p:ph idx="1"/>
          </p:nvPr>
        </p:nvSpPr>
        <p:spPr>
          <a:xfrm>
            <a:off x="3929058" y="214290"/>
            <a:ext cx="5214942" cy="5911873"/>
          </a:xfrm>
        </p:spPr>
        <p:txBody>
          <a:bodyPr/>
          <a:lstStyle/>
          <a:p>
            <a:r>
              <a:rPr lang="ru-RU" sz="1600" i="1" dirty="0" smtClean="0">
                <a:latin typeface="Book Antiqua" pitchFamily="18" charset="0"/>
              </a:rPr>
              <a:t> </a:t>
            </a:r>
            <a:r>
              <a:rPr lang="ru-RU" sz="1600" b="1" i="1" dirty="0" smtClean="0">
                <a:latin typeface="Book Antiqua" pitchFamily="18" charset="0"/>
              </a:rPr>
              <a:t>А.С. Пушкин начал свое восхождение на литературный олимп с поэмы «Руслан и Людмила» в 1920 году. А его роман в стихах «Евгений Онегин» был назван энциклопедией русской жизни. Романтические поэмы А.С. Пушкина «Медный всадник» (1833), «Бахчисарайский фонтан», «Цыганы» открыли эпоху русского романтизма. Многие поэты и писатели считали А. С. Пушкина своим учителем и продолжали заложенные им традиции создания литературных произведений. Одним из таких поэтов был М.Ю. Лермонтов. Известны его романтическая поэма «Мцыри», стихотворная повесть «Демон», множество романтических стихотворений. Интересно, что русская поэзия 19 века была тесно связана с общественно политической жизнью страны. Поэт в России считался проводником божественной истины, пророком. Яркими примерами осмысления роли поэта и влияния на политическую жизнь страны являются стихотворения А.С. Пушкина «Пророк», ода «Вольность», «Поэт и толпа», стихотворение М.Ю. Лермонтова «На смерть поэта» и многие другие.</a:t>
            </a:r>
          </a:p>
          <a:p>
            <a:endParaRPr lang="ru-RU" sz="800" b="1" i="1" dirty="0">
              <a:latin typeface="Book Antiqua" pitchFamily="18" charset="0"/>
            </a:endParaRPr>
          </a:p>
        </p:txBody>
      </p:sp>
      <p:sp>
        <p:nvSpPr>
          <p:cNvPr id="4" name="Текст 3"/>
          <p:cNvSpPr>
            <a:spLocks noGrp="1"/>
          </p:cNvSpPr>
          <p:nvPr>
            <p:ph type="body" sz="half" idx="2"/>
          </p:nvPr>
        </p:nvSpPr>
        <p:spPr>
          <a:xfrm>
            <a:off x="457200" y="500043"/>
            <a:ext cx="3686172" cy="5214974"/>
          </a:xfrm>
        </p:spPr>
        <p:txBody>
          <a:bodyPr/>
          <a:lstStyle/>
          <a:p>
            <a:endParaRPr lang="ru-RU" i="1" dirty="0">
              <a:latin typeface="Book Antiqua" pitchFamily="18" charset="0"/>
            </a:endParaRPr>
          </a:p>
        </p:txBody>
      </p:sp>
      <p:pic>
        <p:nvPicPr>
          <p:cNvPr id="1026" name="Picture 2" descr="https://cont.ws/uploads/posts2/106507.jpg"/>
          <p:cNvPicPr>
            <a:picLocks noChangeAspect="1" noChangeArrowheads="1"/>
          </p:cNvPicPr>
          <p:nvPr/>
        </p:nvPicPr>
        <p:blipFill>
          <a:blip r:embed="rId2"/>
          <a:srcRect/>
          <a:stretch>
            <a:fillRect/>
          </a:stretch>
        </p:blipFill>
        <p:spPr bwMode="auto">
          <a:xfrm>
            <a:off x="428596" y="642918"/>
            <a:ext cx="3802105" cy="45720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2000" fill="hold"/>
                                        <p:tgtEl>
                                          <p:spTgt spid="1026"/>
                                        </p:tgtEl>
                                        <p:attrNameLst>
                                          <p:attrName>ppt_x</p:attrName>
                                        </p:attrNameLst>
                                      </p:cBhvr>
                                      <p:tavLst>
                                        <p:tav tm="0">
                                          <p:val>
                                            <p:strVal val="#ppt_x"/>
                                          </p:val>
                                        </p:tav>
                                        <p:tav tm="100000">
                                          <p:val>
                                            <p:strVal val="#ppt_x"/>
                                          </p:val>
                                        </p:tav>
                                      </p:tavLst>
                                    </p:anim>
                                    <p:anim calcmode="lin" valueType="num">
                                      <p:cBhvr additive="base">
                                        <p:cTn id="18" dur="2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28596" y="1571612"/>
            <a:ext cx="3500462" cy="4500594"/>
          </a:xfrm>
        </p:spPr>
        <p:txBody>
          <a:bodyPr>
            <a:scene3d>
              <a:camera prst="orthographicFront"/>
              <a:lightRig rig="soft" dir="t">
                <a:rot lat="0" lon="0" rev="10800000"/>
              </a:lightRig>
            </a:scene3d>
            <a:sp3d extrusionH="57150">
              <a:bevelT w="27940" h="12700" prst="angle"/>
              <a:contourClr>
                <a:srgbClr val="DDDDDD"/>
              </a:contourClr>
            </a:sp3d>
          </a:bodyPr>
          <a:lstStyle/>
          <a:p>
            <a:pPr algn="ctr"/>
            <a:r>
              <a:rPr lang="ru-RU" sz="2400" i="1" spc="150" dirty="0" smtClean="0">
                <a:ln w="3175">
                  <a:solidFill>
                    <a:srgbClr val="002060"/>
                  </a:solidFill>
                </a:ln>
                <a:blipFill>
                  <a:blip r:embed="rId2"/>
                  <a:tile tx="0" ty="0" sx="100000" sy="100000" flip="none" algn="tl"/>
                </a:blipFill>
                <a:effectLst>
                  <a:outerShdw blurRad="38100" dist="38100" dir="2700000" algn="tl">
                    <a:srgbClr val="000000">
                      <a:alpha val="43137"/>
                    </a:srgbClr>
                  </a:outerShdw>
                </a:effectLst>
                <a:latin typeface="Book Antiqua" pitchFamily="18" charset="0"/>
              </a:rPr>
              <a:t>А.С. Пушкин начал свое восхождение на литературный олимп с поэмы «Руслан и Людмила» в 1920 году.</a:t>
            </a:r>
            <a:r>
              <a:rPr lang="ru-RU" sz="2400" i="1" dirty="0" smtClean="0">
                <a:ln>
                  <a:solidFill>
                    <a:srgbClr val="002060"/>
                  </a:solidFill>
                </a:ln>
                <a:blipFill>
                  <a:blip r:embed="rId2"/>
                  <a:tile tx="0" ty="0" sx="100000" sy="100000" flip="none" algn="tl"/>
                </a:blipFill>
                <a:effectLst>
                  <a:outerShdw blurRad="38100" dist="38100" dir="2700000" algn="tl">
                    <a:srgbClr val="000000">
                      <a:alpha val="43137"/>
                    </a:srgbClr>
                  </a:outerShdw>
                </a:effectLst>
                <a:latin typeface="Book Antiqua" pitchFamily="18" charset="0"/>
              </a:rPr>
              <a:t> А его роман в стихах «Евгений Онегин» был назван энциклопедией русской жизни.</a:t>
            </a:r>
            <a:endParaRPr lang="ru-RU" sz="2400" i="1" spc="150" dirty="0">
              <a:ln>
                <a:solidFill>
                  <a:srgbClr val="002060"/>
                </a:solidFill>
              </a:ln>
              <a:blipFill>
                <a:blip r:embed="rId2"/>
                <a:tile tx="0" ty="0" sx="100000" sy="100000" flip="none" algn="tl"/>
              </a:blipFill>
              <a:effectLst>
                <a:outerShdw blurRad="38100" dist="38100" dir="2700000" algn="tl">
                  <a:srgbClr val="000000">
                    <a:alpha val="43137"/>
                  </a:srgbClr>
                </a:outerShdw>
              </a:effectLst>
              <a:latin typeface="Book Antiqua" pitchFamily="18" charset="0"/>
            </a:endParaRPr>
          </a:p>
        </p:txBody>
      </p:sp>
      <p:pic>
        <p:nvPicPr>
          <p:cNvPr id="107524" name="Picture 4" descr="https://tv.pgtrk.ru/sites/default/files/974182b0b563.jpg"/>
          <p:cNvPicPr>
            <a:picLocks noChangeAspect="1" noChangeArrowheads="1"/>
          </p:cNvPicPr>
          <p:nvPr/>
        </p:nvPicPr>
        <p:blipFill>
          <a:blip r:embed="rId3"/>
          <a:srcRect/>
          <a:stretch>
            <a:fillRect/>
          </a:stretch>
        </p:blipFill>
        <p:spPr bwMode="auto">
          <a:xfrm>
            <a:off x="3857620" y="1000108"/>
            <a:ext cx="5094455" cy="3857652"/>
          </a:xfrm>
          <a:prstGeom prst="ellipse">
            <a:avLst/>
          </a:prstGeom>
          <a:ln w="63500" cap="rnd">
            <a:solidFill>
              <a:schemeClr val="tx1"/>
            </a:solidFill>
            <a:prstDash val="sysDot"/>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107524"/>
                                        </p:tgtEl>
                                        <p:attrNameLst>
                                          <p:attrName>style.color</p:attrName>
                                        </p:attrNameLst>
                                      </p:cBhvr>
                                      <p:to>
                                        <a:schemeClr val="tx1"/>
                                      </p:to>
                                    </p:animClr>
                                    <p:animClr clrSpc="rgb" dir="cw">
                                      <p:cBhvr>
                                        <p:cTn id="7" dur="100" fill="hold"/>
                                        <p:tgtEl>
                                          <p:spTgt spid="107524"/>
                                        </p:tgtEl>
                                        <p:attrNameLst>
                                          <p:attrName>fillcolor</p:attrName>
                                        </p:attrNameLst>
                                      </p:cBhvr>
                                      <p:to>
                                        <a:schemeClr val="tx1"/>
                                      </p:to>
                                    </p:animClr>
                                    <p:set>
                                      <p:cBhvr>
                                        <p:cTn id="8" dur="100" fill="hold"/>
                                        <p:tgtEl>
                                          <p:spTgt spid="107524"/>
                                        </p:tgtEl>
                                        <p:attrNameLst>
                                          <p:attrName>fill.type</p:attrName>
                                        </p:attrNameLst>
                                      </p:cBhvr>
                                      <p:to>
                                        <p:strVal val="solid"/>
                                      </p:to>
                                    </p:set>
                                    <p:set>
                                      <p:cBhvr>
                                        <p:cTn id="9" dur="100" fill="hold"/>
                                        <p:tgtEl>
                                          <p:spTgt spid="107524"/>
                                        </p:tgtEl>
                                        <p:attrNameLst>
                                          <p:attrName>fill.on</p:attrName>
                                        </p:attrNameLst>
                                      </p:cBhvr>
                                      <p:to>
                                        <p:strVal val="true"/>
                                      </p:to>
                                    </p:set>
                                    <p:animRot by="120000">
                                      <p:cBhvr>
                                        <p:cTn id="10" dur="100" fill="hold">
                                          <p:stCondLst>
                                            <p:cond delay="0"/>
                                          </p:stCondLst>
                                        </p:cTn>
                                        <p:tgtEl>
                                          <p:spTgt spid="107524"/>
                                        </p:tgtEl>
                                        <p:attrNameLst>
                                          <p:attrName>r</p:attrName>
                                        </p:attrNameLst>
                                      </p:cBhvr>
                                    </p:animRot>
                                    <p:animRot by="-240000">
                                      <p:cBhvr>
                                        <p:cTn id="11" dur="200" fill="hold">
                                          <p:stCondLst>
                                            <p:cond delay="200"/>
                                          </p:stCondLst>
                                        </p:cTn>
                                        <p:tgtEl>
                                          <p:spTgt spid="107524"/>
                                        </p:tgtEl>
                                        <p:attrNameLst>
                                          <p:attrName>r</p:attrName>
                                        </p:attrNameLst>
                                      </p:cBhvr>
                                    </p:animRot>
                                    <p:animRot by="240000">
                                      <p:cBhvr>
                                        <p:cTn id="12" dur="200" fill="hold">
                                          <p:stCondLst>
                                            <p:cond delay="400"/>
                                          </p:stCondLst>
                                        </p:cTn>
                                        <p:tgtEl>
                                          <p:spTgt spid="107524"/>
                                        </p:tgtEl>
                                        <p:attrNameLst>
                                          <p:attrName>r</p:attrName>
                                        </p:attrNameLst>
                                      </p:cBhvr>
                                    </p:animRot>
                                    <p:animRot by="-240000">
                                      <p:cBhvr>
                                        <p:cTn id="13" dur="200" fill="hold">
                                          <p:stCondLst>
                                            <p:cond delay="600"/>
                                          </p:stCondLst>
                                        </p:cTn>
                                        <p:tgtEl>
                                          <p:spTgt spid="107524"/>
                                        </p:tgtEl>
                                        <p:attrNameLst>
                                          <p:attrName>r</p:attrName>
                                        </p:attrNameLst>
                                      </p:cBhvr>
                                    </p:animRot>
                                    <p:animRot by="120000">
                                      <p:cBhvr>
                                        <p:cTn id="14" dur="200" fill="hold">
                                          <p:stCondLst>
                                            <p:cond delay="800"/>
                                          </p:stCondLst>
                                        </p:cTn>
                                        <p:tgtEl>
                                          <p:spTgt spid="10752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heel(4)">
                                      <p:cBhvr>
                                        <p:cTn id="1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500034" y="357166"/>
            <a:ext cx="8186766" cy="3929090"/>
          </a:xfrm>
        </p:spPr>
        <p:txBody>
          <a:bodyPr/>
          <a:lstStyle/>
          <a:p>
            <a:pPr indent="-180000">
              <a:buNone/>
            </a:pPr>
            <a:endParaRPr lang="ru-RU" sz="1600" i="1" dirty="0" smtClean="0">
              <a:latin typeface="Book Antiqua" pitchFamily="18" charset="0"/>
            </a:endParaRPr>
          </a:p>
          <a:p>
            <a:pPr indent="-180000"/>
            <a:r>
              <a:rPr lang="ru-RU" sz="1800" b="1" i="1" dirty="0" smtClean="0">
                <a:latin typeface="Book Antiqua" pitchFamily="18" charset="0"/>
              </a:rPr>
              <a:t>Романтические поэмы А.С. Пушкина «Медный всадник» (1833), «Бахчисарайский фонтан», «Цыганы» открыли эпоху русского романтизма. Многие поэты и писатели считали А. С. Пушкина своим учителем и продолжали заложенные им традиции создания литературных произведений.</a:t>
            </a:r>
          </a:p>
          <a:p>
            <a:pPr indent="-180000"/>
            <a:r>
              <a:rPr lang="ru-RU" sz="1800" b="1" i="1" dirty="0" smtClean="0">
                <a:latin typeface="Book Antiqua" pitchFamily="18" charset="0"/>
              </a:rPr>
              <a:t> Одним из таких поэтов был М.Ю. Лермонтов. Известны его романтическая поэма «Мцыри», стихотворная повесть «Демон», множество романтических стихотворений.  </a:t>
            </a:r>
          </a:p>
          <a:p>
            <a:pPr indent="-180000"/>
            <a:r>
              <a:rPr lang="ru-RU" sz="1800" b="1" i="1" dirty="0" smtClean="0">
                <a:latin typeface="Book Antiqua" pitchFamily="18" charset="0"/>
              </a:rPr>
              <a:t>Интересно, что русская поэзия 19 века была тесно связана с общественно политической жизнью страны. Поэты пытались осмыслить идею своего особого предназначения. Поэт в России считался проводником божественной истины, пророком. Поэты призывали власть прислушаться к их словам. Яркими примерами осмысления роли поэта и влияния его на политическую жизнь страны являются стихотворения А.С. Пушкина «Пророк», ода «Вольность», «Поэт и толпа», стихотворение М.Ю. Лермонтова «На смерть поэта» и многие другие.</a:t>
            </a:r>
            <a:endParaRPr lang="ru-RU" sz="1800" b="1" i="1" dirty="0">
              <a:latin typeface="Book Antiqu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i="1" dirty="0" smtClean="0">
                <a:latin typeface="Book Antiqua" pitchFamily="18" charset="0"/>
              </a:rPr>
              <a:t>А.С. Пушкин «Медный всадник»</a:t>
            </a:r>
            <a:endParaRPr lang="ru-RU" sz="2400" i="1" dirty="0">
              <a:latin typeface="Book Antiqua" pitchFamily="18" charset="0"/>
            </a:endParaRPr>
          </a:p>
        </p:txBody>
      </p:sp>
      <p:pic>
        <p:nvPicPr>
          <p:cNvPr id="109570" name="Picture 2" descr="http://konovalova.ucoz.ru/test/1254066094_11.jpg"/>
          <p:cNvPicPr>
            <a:picLocks noChangeAspect="1" noChangeArrowheads="1"/>
          </p:cNvPicPr>
          <p:nvPr/>
        </p:nvPicPr>
        <p:blipFill>
          <a:blip r:embed="rId2"/>
          <a:srcRect/>
          <a:stretch>
            <a:fillRect/>
          </a:stretch>
        </p:blipFill>
        <p:spPr bwMode="auto">
          <a:xfrm>
            <a:off x="1071538" y="500042"/>
            <a:ext cx="7286676" cy="4365755"/>
          </a:xfrm>
          <a:prstGeom prst="ellipse">
            <a:avLst/>
          </a:prstGeom>
          <a:ln>
            <a:noFill/>
          </a:ln>
          <a:effectLst>
            <a:softEdge rad="127000"/>
          </a:effectLst>
          <a:scene3d>
            <a:camera prst="orthographicFront"/>
            <a:lightRig rig="threePt" dir="t"/>
          </a:scene3d>
          <a:sp3d>
            <a:bevelT w="114300" prst="artDeco"/>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blinds(horizontal)">
                                      <p:cBhvr>
                                        <p:cTn id="7" dur="500"/>
                                        <p:tgtEl>
                                          <p:spTgt spid="10957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scene3d>
              <a:camera prst="orthographicFront"/>
              <a:lightRig rig="threePt" dir="t"/>
            </a:scene3d>
            <a:sp3d extrusionH="57150">
              <a:bevelT w="38100" h="38100"/>
            </a:sp3d>
          </a:bodyPr>
          <a:lstStyle/>
          <a:p>
            <a:r>
              <a:rPr lang="ru-RU" b="1" i="1" dirty="0" smtClean="0">
                <a:blipFill>
                  <a:blip r:embed="rId2"/>
                  <a:tile tx="0" ty="0" sx="100000" sy="100000" flip="none" algn="tl"/>
                </a:blipFill>
                <a:latin typeface="Book Antiqua" pitchFamily="18" charset="0"/>
              </a:rPr>
              <a:t>Михаил Юрьевич Лермонтов</a:t>
            </a:r>
            <a:br>
              <a:rPr lang="ru-RU" b="1" i="1" dirty="0" smtClean="0">
                <a:blipFill>
                  <a:blip r:embed="rId2"/>
                  <a:tile tx="0" ty="0" sx="100000" sy="100000" flip="none" algn="tl"/>
                </a:blipFill>
                <a:latin typeface="Book Antiqua" pitchFamily="18" charset="0"/>
              </a:rPr>
            </a:br>
            <a:r>
              <a:rPr lang="ru-RU" sz="1600" i="1" dirty="0" smtClean="0">
                <a:latin typeface="Book Antiqua" pitchFamily="18" charset="0"/>
              </a:rPr>
              <a:t/>
            </a:r>
            <a:br>
              <a:rPr lang="ru-RU" sz="1600" i="1" dirty="0" smtClean="0">
                <a:latin typeface="Book Antiqua" pitchFamily="18" charset="0"/>
              </a:rPr>
            </a:br>
            <a:endParaRPr lang="ru-RU" sz="1600" i="1" dirty="0">
              <a:latin typeface="Book Antiqua" pitchFamily="18" charset="0"/>
            </a:endParaRPr>
          </a:p>
        </p:txBody>
      </p:sp>
      <p:sp>
        <p:nvSpPr>
          <p:cNvPr id="3" name="Текст 2"/>
          <p:cNvSpPr>
            <a:spLocks noGrp="1"/>
          </p:cNvSpPr>
          <p:nvPr>
            <p:ph type="body" sz="half" idx="1"/>
          </p:nvPr>
        </p:nvSpPr>
        <p:spPr>
          <a:xfrm>
            <a:off x="457200" y="1142984"/>
            <a:ext cx="8229600" cy="2643204"/>
          </a:xfrm>
        </p:spPr>
        <p:txBody>
          <a:bodyPr>
            <a:prstTxWarp prst="textButton">
              <a:avLst/>
            </a:prstTxWarp>
          </a:bodyPr>
          <a:lstStyle/>
          <a:p>
            <a:pPr algn="ctr">
              <a:buNone/>
            </a:pPr>
            <a:r>
              <a:rPr lang="ru-RU" sz="1600" i="1" dirty="0" smtClean="0">
                <a:ln>
                  <a:solidFill>
                    <a:sysClr val="windowText" lastClr="000000"/>
                  </a:solidFill>
                </a:ln>
                <a:blipFill>
                  <a:blip r:embed="rId2"/>
                  <a:tile tx="0" ty="0" sx="100000" sy="100000" flip="none" algn="tl"/>
                </a:blipFill>
                <a:latin typeface="Book Antiqua" pitchFamily="18" charset="0"/>
              </a:rPr>
              <a:t>(3 (15) октября 1814, Москва 15 (27) июля 1841)</a:t>
            </a:r>
            <a:endParaRPr lang="ru-RU" sz="1600" dirty="0">
              <a:ln>
                <a:solidFill>
                  <a:sysClr val="windowText" lastClr="000000"/>
                </a:solidFill>
              </a:ln>
              <a:blipFill>
                <a:blip r:embed="rId2"/>
                <a:tile tx="0" ty="0" sx="100000" sy="100000" flip="none" algn="tl"/>
              </a:blipFill>
            </a:endParaRPr>
          </a:p>
        </p:txBody>
      </p:sp>
      <p:pic>
        <p:nvPicPr>
          <p:cNvPr id="1026" name="Picture 2" descr="http://russian-authors.ru/_mod_files/ce_images/410.jpg"/>
          <p:cNvPicPr>
            <a:picLocks noChangeAspect="1" noChangeArrowheads="1"/>
          </p:cNvPicPr>
          <p:nvPr/>
        </p:nvPicPr>
        <p:blipFill>
          <a:blip r:embed="rId3"/>
          <a:srcRect/>
          <a:stretch>
            <a:fillRect/>
          </a:stretch>
        </p:blipFill>
        <p:spPr bwMode="auto">
          <a:xfrm>
            <a:off x="2714612" y="1714488"/>
            <a:ext cx="3333750" cy="44862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714348" y="285728"/>
            <a:ext cx="8186766" cy="6126163"/>
          </a:xfrm>
        </p:spPr>
        <p:txBody>
          <a:bodyPr/>
          <a:lstStyle/>
          <a:p>
            <a:r>
              <a:rPr lang="ru-RU" sz="1600" b="1" i="1" dirty="0" smtClean="0">
                <a:latin typeface="Book Antiqua" pitchFamily="18" charset="0"/>
              </a:rPr>
              <a:t>В конце 30-х годов обозначился переход к новому типу реализма. Белинский видел основную его особенность в усилении критического начала, росте разоблачительной тенденции. Творчество величайшего преемника Пушкина в области поэзии, Михаила Юрьевича Лермонтова (1814—1841), отмечено пафосом отрицания современной ему действительности. Лермонтов сложился как поэт в эпоху безвременья, когда декабристское движение было уже задушено, а новое поколение русских революционеров еще не окрепло. Это породило в его поэзии мотивы одиночества и горького разочарования мундирам николаевской России проходит через всю поэзию Лермонтова. В его лирике звучат мотивы мятежа, смелого вызова, ожидания бури -Образы мятежников, ищущих свободы и восстающих против общественной несправедливости, часто выступают в его поэмах («Мцыри», 1840 г.; «Песня про купца Калашникова», 1838 г.). Лермонтов — поэт действия. Именно за бездеятельность бичует он свое поколение, воспитанное эпохой реакции, неспособное к борьбе и созидательному труду («Дума»). В центре самых значительных произведений Лермонтова стоит образ гордой личности, ищущей сильных ощущений в борьбе. Таковы </a:t>
            </a:r>
            <a:r>
              <a:rPr lang="ru-RU" sz="1600" b="1" i="1" dirty="0" err="1" smtClean="0">
                <a:latin typeface="Book Antiqua" pitchFamily="18" charset="0"/>
              </a:rPr>
              <a:t>Арбенин</a:t>
            </a:r>
            <a:r>
              <a:rPr lang="ru-RU" sz="1600" b="1" i="1" dirty="0" smtClean="0">
                <a:latin typeface="Book Antiqua" pitchFamily="18" charset="0"/>
              </a:rPr>
              <a:t> (драма «Маскарад», 1835—1836 гг.), Демон («Демон», 1829—1841 гг.) и Печорин («Герой нашего времени», 1840 г.). Разочарованный в окружающей мелочной жизни, поэт прошел через увлечение такой демонической личностью, но в своих произведениях последних лет он развенчивает романтическую поэзию гордого одиночества. В его творчестве ясно наметилась глубокая симпатия к простым, но полным настоящей самоотверженности и героизма людям,—то настроение, которое образует основной пафос русской литературы XIX в. </a:t>
            </a:r>
          </a:p>
          <a:p>
            <a:pPr>
              <a:buFont typeface="Arial" pitchFamily="34" charset="0"/>
              <a:buChar char="•"/>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2">
  <a:themeElements>
    <a:clrScheme name="Другая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74806"/>
      </a:hlink>
      <a:folHlink>
        <a:srgbClr val="6633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Template>
  <TotalTime>499</TotalTime>
  <Words>1146</Words>
  <Application>Microsoft Office PowerPoint</Application>
  <PresentationFormat>Экран (4:3)</PresentationFormat>
  <Paragraphs>36</Paragraphs>
  <Slides>19</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Book Antiqua</vt:lpstr>
      <vt:lpstr>Calibri</vt:lpstr>
      <vt:lpstr>Gabriola</vt:lpstr>
      <vt:lpstr>Monotype Corsiva</vt:lpstr>
      <vt:lpstr>Times New Roman</vt:lpstr>
      <vt:lpstr>Тема2</vt:lpstr>
      <vt:lpstr>«Золотой век» русской  литературы   </vt:lpstr>
      <vt:lpstr>19 век называют «Золотым веком» русской поэзии и веком русской литературы в мировом масштабе. Не стоит забывать, что литературный скачок, осуществившийся в 19 веке, был подготовлен всем ходом литературного процесса 17-18 веков. 19 век – это время формирования русского литературного языка, который оформился во многом благодаря А.С. Пушкину.</vt:lpstr>
      <vt:lpstr>Но начался 19 век с расцвета сентиментализма и становления романтизма. Указанные литературные направления нашли выражение, прежде всего, в поэзии. На первый план выходят стихотворные произведения поэтов Е.А. Баратынского, К.Н. Батюшкова, В.А. Жуковского, А.А. Фета, Д.В. Давыдова, Н.М. Языкова. Творчеством Ф.И. Тютчева «Золотой век» русской поэзии был завершен. Тем не менее, центральной фигурой этого времени был Александр Сергеевич Пушкин.</vt:lpstr>
      <vt:lpstr>Александр Сергеевич Пушкин</vt:lpstr>
      <vt:lpstr>Презентация PowerPoint</vt:lpstr>
      <vt:lpstr>Презентация PowerPoint</vt:lpstr>
      <vt:lpstr>А.С. Пушкин «Медный всадник»</vt:lpstr>
      <vt:lpstr>Михаил Юрьевич Лермонтов  </vt:lpstr>
      <vt:lpstr>Презентация PowerPoint</vt:lpstr>
      <vt:lpstr>Презентация PowerPoint</vt:lpstr>
      <vt:lpstr>Поэма «Мцыри»</vt:lpstr>
      <vt:lpstr> Поэма «Песня про купца Калашникова»</vt:lpstr>
      <vt:lpstr>Фет Афанасий Афанасьевич  (1820 — 1892)</vt:lpstr>
      <vt:lpstr>Презентация PowerPoint</vt:lpstr>
      <vt:lpstr>Стихотворение «ОСЕНЬ»  </vt:lpstr>
      <vt:lpstr>  </vt:lpstr>
      <vt:lpstr>Презентация PowerPoint</vt:lpstr>
      <vt:lpstr>Презентация PowerPoint</vt:lpstr>
      <vt:lpstr>Проза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«Золотой век» русской культуры.  Первая половина XIX века.</dc:title>
  <dc:creator>OEM_User</dc:creator>
  <cp:lastModifiedBy>User</cp:lastModifiedBy>
  <cp:revision>69</cp:revision>
  <dcterms:created xsi:type="dcterms:W3CDTF">2007-04-28T14:53:55Z</dcterms:created>
  <dcterms:modified xsi:type="dcterms:W3CDTF">2017-01-26T07:21:56Z</dcterms:modified>
</cp:coreProperties>
</file>