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70" r:id="rId2"/>
    <p:sldId id="266" r:id="rId3"/>
    <p:sldId id="272" r:id="rId4"/>
    <p:sldId id="273" r:id="rId5"/>
    <p:sldId id="274" r:id="rId6"/>
    <p:sldId id="275" r:id="rId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7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xmlns="" id="{1A5B53D7-62A5-4B53-9016-D2EBB7383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xmlns="" id="{4B49CE8E-4481-424C-886C-475D091B671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D7A0D279-D509-428A-9981-CE3E829CD28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50F7B4C5-DCCA-4C3D-B6A4-9DE163490E2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5DD8FECC-2135-4545-A38E-71732330CE0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D6CD0DF5-8944-462A-B7A5-5AAF4DCA52A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D0254DC1-D32C-455B-91E9-036932247F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FCC858D-0983-42EE-8273-220B35D131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037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xmlns="" id="{CD430743-3469-4B90-8265-8D1D9D64E3F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/>
            <a:fld id="{C23C69B0-3E39-4C82-97CC-E3774EF00427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xmlns="" id="{8BA0E04F-DBCA-42B9-935D-0E5F1A986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xmlns="" id="{BA0C2141-7321-4BB5-BFE7-51B1C2DE5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DAE4486-1A9A-405A-8892-0B73B6E331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3C81C64-F65A-439A-9A45-4F7F52B39A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170FC2-A2FF-4E2A-8837-4ABBD66991E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70CC2-5F3B-452D-B294-9ECCFE741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26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BDED27-5570-4014-A5AA-CE249C756F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C9B00A9-F906-4E28-B802-B78F6A0A728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69BF137-3D72-4B41-BBF8-A149B7AE18B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8B464-00A4-4490-AFDB-84F17D9C1B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93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3FF875-EDAA-4911-ADC2-39DD9BF433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EAE795-805D-46E0-9A7B-1EC3B4A423B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9D4024D-C57D-4B1E-A81D-10EE5AE3680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D52F2-2160-4277-9004-6CF5396F7F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0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4A36DC-8FF5-4F76-B349-ACD1C2E634A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D5CFD5B-21A0-4A79-AF4B-CC34FE0E902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2E221C2-3D1D-413C-A9F9-E224074D240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B3608-A9D1-491F-9836-4A04A59C00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50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FA1C214-7CFC-4FFC-9BB5-707B4A9B37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508DD82-C301-4365-9F52-D24CE1ADD3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854A62-368E-4133-938E-85886F4A2CC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595B2-0E2A-47BA-94BF-D305CE1F77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54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811B2AB7-81B5-4BF1-9BB9-EA0722B568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30B531D1-C3F9-422B-BE42-148D5B8775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8C4DA9CE-2D82-43FB-B332-F525F405FF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3D3A1-9DBC-4F75-BD8C-14A3E28A8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87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F69BA476-D882-4D9A-ADA1-8CB52B3144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4FE744AE-770B-4E12-817C-E0C4F9FF544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C0636993-68DF-4443-A17D-4443E21524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933A5-8A72-4DD0-A2D6-73795FB61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53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AC6A04B7-BD4A-4B23-A83C-A751D4DBAF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4CA213A-B3F6-4C8F-8855-56D3670CA3D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3AC5181-E136-4E50-BA1B-144E6FA9DB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6EC09-2CC7-49EE-BBCF-17CB52A51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13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57FAD962-ADAA-4918-B693-2ABE8C452A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4E13DAE6-9753-48BC-8B95-94634C1B21F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2365D16-BD3E-404A-B9DE-655C5006922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EAD9C-3217-4634-937E-D0981E623D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24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4E3D8679-E840-46DF-BAC9-F80F1A92A7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8A51443C-E97A-4F0E-86E8-7327F6FF8B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577DDFB2-AA8E-4243-87AC-76E0F02198A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73DD8-4309-47D3-9C36-2AE7B25C7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63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5F35A48-3419-4A26-93B5-79CA1B12163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2D5DA3AC-5931-4B20-A8E9-038FF999C96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87D19D3-F46C-4AF7-A357-AAD49756ED1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B071B-E8D5-409F-B400-A237900C59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19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2DBE4EE6-956D-4B41-AC07-FDBD44C43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текста заголовка щелкните мышью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464D544C-1B42-491F-ACF0-F92491DA8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структуры щелкните мышью</a:t>
            </a:r>
          </a:p>
          <a:p>
            <a:pPr lvl="1"/>
            <a:r>
              <a:rPr lang="en-GB" altLang="en-US"/>
              <a:t>Второй уровень структуры</a:t>
            </a:r>
          </a:p>
          <a:p>
            <a:pPr lvl="2"/>
            <a:r>
              <a:rPr lang="en-GB" altLang="en-US"/>
              <a:t>Третий уровень структуры</a:t>
            </a:r>
          </a:p>
          <a:p>
            <a:pPr lvl="3"/>
            <a:r>
              <a:rPr lang="en-GB" altLang="en-US"/>
              <a:t>Четвёртый уровень структуры</a:t>
            </a:r>
          </a:p>
          <a:p>
            <a:pPr lvl="4"/>
            <a:r>
              <a:rPr lang="en-GB" altLang="en-US"/>
              <a:t>Пятый уровень структуры</a:t>
            </a:r>
          </a:p>
          <a:p>
            <a:pPr lvl="4"/>
            <a:r>
              <a:rPr lang="en-GB" altLang="en-US"/>
              <a:t>Шестой уровень структуры</a:t>
            </a:r>
          </a:p>
          <a:p>
            <a:pPr lvl="4"/>
            <a:r>
              <a:rPr lang="en-GB" altLang="en-US"/>
              <a:t>Седьмой уровень структуры</a:t>
            </a:r>
          </a:p>
          <a:p>
            <a:pPr lvl="4"/>
            <a:r>
              <a:rPr lang="en-GB" altLang="en-US"/>
              <a:t>Восьмой уровень структуры</a:t>
            </a:r>
          </a:p>
          <a:p>
            <a:pPr lvl="4"/>
            <a:r>
              <a:rPr lang="en-GB" altLang="en-US"/>
              <a:t>Девятый уровень структуры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FFA6BB87-1558-4698-85BB-4593149212C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87433DD1-2C63-4AA8-AB4D-6522AD17105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BB024A68-4194-4E54-B624-7168B704B72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B221F68B-D406-47EF-9C50-19F3E78D33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C:\Users\123\Desktop\1618572819_33-phonoteka_org-p-fon-dlya-prezentatsii-russkii-narodnii-sti-44.png">
            <a:extLst>
              <a:ext uri="{FF2B5EF4-FFF2-40B4-BE49-F238E27FC236}">
                <a16:creationId xmlns:a16="http://schemas.microsoft.com/office/drawing/2014/main" xmlns="" id="{5782304F-CA31-478F-A999-4510A9F25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950"/>
            <a:ext cx="10080625" cy="766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>
            <a:extLst>
              <a:ext uri="{FF2B5EF4-FFF2-40B4-BE49-F238E27FC236}">
                <a16:creationId xmlns:a16="http://schemas.microsoft.com/office/drawing/2014/main" xmlns="" id="{ECC5CE3F-1BBE-4F30-BB97-E496FEF77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1525" y="684213"/>
            <a:ext cx="5761038" cy="1800225"/>
          </a:xfrm>
        </p:spPr>
        <p:txBody>
          <a:bodyPr/>
          <a:lstStyle/>
          <a:p>
            <a:r>
              <a:rPr lang="ru-RU" altLang="en-US" sz="1600" b="1" i="1"/>
              <a:t>Муниципальное автономное  общеобразовательное учреждение</a:t>
            </a:r>
            <a:r>
              <a:rPr lang="ru-RU" altLang="en-US" sz="1600"/>
              <a:t/>
            </a:r>
            <a:br>
              <a:rPr lang="ru-RU" altLang="en-US" sz="1600"/>
            </a:br>
            <a:r>
              <a:rPr lang="ru-RU" altLang="en-US" sz="1600" b="1" i="1"/>
              <a:t>средняя общеобразовательная школа №18 г.Липецка</a:t>
            </a:r>
            <a:r>
              <a:rPr lang="ru-RU" altLang="en-US" sz="1600"/>
              <a:t/>
            </a:r>
            <a:br>
              <a:rPr lang="ru-RU" altLang="en-US" sz="1600"/>
            </a:br>
            <a:endParaRPr lang="ru-RU" altLang="en-US"/>
          </a:p>
        </p:txBody>
      </p:sp>
      <p:pic>
        <p:nvPicPr>
          <p:cNvPr id="8196" name="Picture 2" descr="logosc">
            <a:extLst>
              <a:ext uri="{FF2B5EF4-FFF2-40B4-BE49-F238E27FC236}">
                <a16:creationId xmlns:a16="http://schemas.microsoft.com/office/drawing/2014/main" xmlns="" id="{4D283718-52ED-4362-83B7-68582B534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755650"/>
            <a:ext cx="8794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197" name="Text Box 3">
            <a:extLst>
              <a:ext uri="{FF2B5EF4-FFF2-40B4-BE49-F238E27FC236}">
                <a16:creationId xmlns:a16="http://schemas.microsoft.com/office/drawing/2014/main" xmlns="" id="{B5E3EFFA-414A-43D7-B591-2351E0E9F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225" y="1979613"/>
            <a:ext cx="7127875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algn="ctr"/>
            <a:r>
              <a:rPr lang="ru-RU" altLang="en-US" sz="1600">
                <a:solidFill>
                  <a:srgbClr val="000000"/>
                </a:solidFill>
                <a:latin typeface="Arial Black" panose="020B0A04020102020204" pitchFamily="34" charset="0"/>
              </a:rPr>
              <a:t>МЕТОДИЧЕСКОЕ ОБЪЕДИНЕНИЕ  НАЧАЛЬНЫХ КЛАССОВ</a:t>
            </a:r>
            <a:endParaRPr lang="ru-RU" altLang="en-US" sz="2400"/>
          </a:p>
        </p:txBody>
      </p:sp>
      <p:pic>
        <p:nvPicPr>
          <p:cNvPr id="8198" name="Picture 4" descr="image001">
            <a:extLst>
              <a:ext uri="{FF2B5EF4-FFF2-40B4-BE49-F238E27FC236}">
                <a16:creationId xmlns:a16="http://schemas.microsoft.com/office/drawing/2014/main" xmlns="" id="{D74C898A-88F8-4FC6-947E-64ADCC771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2544763"/>
            <a:ext cx="4824413" cy="267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1FB40F1E-B761-4AF2-8ACC-B0D682FBFF56}"/>
              </a:ext>
            </a:extLst>
          </p:cNvPr>
          <p:cNvGraphicFramePr>
            <a:graphicFrameLocks noGrp="1"/>
          </p:cNvGraphicFramePr>
          <p:nvPr/>
        </p:nvGraphicFramePr>
        <p:xfrm>
          <a:off x="2879725" y="5508625"/>
          <a:ext cx="4537075" cy="1060450"/>
        </p:xfrm>
        <a:graphic>
          <a:graphicData uri="http://schemas.openxmlformats.org/drawingml/2006/table">
            <a:tbl>
              <a:tblPr/>
              <a:tblGrid>
                <a:gridCol w="4537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6045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29.11.21-3.12.21</a:t>
                      </a:r>
                      <a:endParaRPr lang="ru-RU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9" marR="6858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201" name="Control 5">
            <a:extLst>
              <a:ext uri="{FF2B5EF4-FFF2-40B4-BE49-F238E27FC236}">
                <a16:creationId xmlns:a16="http://schemas.microsoft.com/office/drawing/2014/main" xmlns="" id="{48028192-028F-4475-AA7B-4B0969702B5D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1009313" y="9034463"/>
            <a:ext cx="2798762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C:\Users\123\Desktop\image_5ab01725bd10a.jpg">
            <a:extLst>
              <a:ext uri="{FF2B5EF4-FFF2-40B4-BE49-F238E27FC236}">
                <a16:creationId xmlns:a16="http://schemas.microsoft.com/office/drawing/2014/main" xmlns="" id="{C7542ACA-623A-4CBB-9E31-CCEBB1BC2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Заголовок 1">
            <a:extLst>
              <a:ext uri="{FF2B5EF4-FFF2-40B4-BE49-F238E27FC236}">
                <a16:creationId xmlns:a16="http://schemas.microsoft.com/office/drawing/2014/main" xmlns="" id="{63F78284-0E01-4426-9049-BCB9010B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13" y="755650"/>
            <a:ext cx="9067800" cy="1258888"/>
          </a:xfrm>
        </p:spPr>
        <p:txBody>
          <a:bodyPr/>
          <a:lstStyle/>
          <a:p>
            <a:r>
              <a:rPr lang="ru-RU" altLang="en-US" sz="6600" b="1">
                <a:latin typeface="Allegretto Script Two" pitchFamily="66" charset="-52"/>
              </a:rPr>
              <a:t>Понедельник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67104402-0C1A-43F3-9CC9-B280231E33DE}"/>
              </a:ext>
            </a:extLst>
          </p:cNvPr>
          <p:cNvGraphicFramePr>
            <a:graphicFrameLocks noGrp="1"/>
          </p:cNvGraphicFramePr>
          <p:nvPr/>
        </p:nvGraphicFramePr>
        <p:xfrm>
          <a:off x="1655763" y="1835150"/>
          <a:ext cx="6769100" cy="475297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769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79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Открытие недели.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Конкурс рисунков «Любимые литературные герои»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6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Открытый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Учитель: Попова М.В.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Класс: 1Г, кабинет 110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1 смена, 2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«Знакомство со звуками [б],[бʹ] и Буквой </a:t>
                      </a:r>
                      <a:r>
                        <a:rPr lang="ru-RU" sz="2000" b="1" dirty="0" err="1">
                          <a:solidFill>
                            <a:srgbClr val="800000"/>
                          </a:solidFill>
                          <a:effectLst/>
                        </a:rPr>
                        <a:t>Бб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»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6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Открытый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Учитель: Полякова Я.А.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Класс: 1А, кабинет 210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1 смена, 3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«Написание строчной буквы Ч»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xmlns="" id="{BCFD74EC-4BDE-4984-9EF1-F00536EC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10243" name="Picture 6" descr="C:\Users\123\Desktop\image_5ab01725bd10a.jpg">
            <a:extLst>
              <a:ext uri="{FF2B5EF4-FFF2-40B4-BE49-F238E27FC236}">
                <a16:creationId xmlns:a16="http://schemas.microsoft.com/office/drawing/2014/main" xmlns="" id="{36F9BB27-3ACB-4D55-BB17-DDA25216C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Заголовок 1">
            <a:extLst>
              <a:ext uri="{FF2B5EF4-FFF2-40B4-BE49-F238E27FC236}">
                <a16:creationId xmlns:a16="http://schemas.microsoft.com/office/drawing/2014/main" xmlns="" id="{D2C2DE7E-86B4-43EA-80F5-426451CE191C}"/>
              </a:ext>
            </a:extLst>
          </p:cNvPr>
          <p:cNvSpPr txBox="1">
            <a:spLocks/>
          </p:cNvSpPr>
          <p:nvPr/>
        </p:nvSpPr>
        <p:spPr bwMode="auto">
          <a:xfrm>
            <a:off x="506413" y="755650"/>
            <a:ext cx="90678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/>
            <a:r>
              <a:rPr lang="ru-RU" altLang="en-US" sz="6600" b="1">
                <a:solidFill>
                  <a:srgbClr val="000000"/>
                </a:solidFill>
                <a:latin typeface="Allegretto Script Two" pitchFamily="66" charset="-52"/>
              </a:rPr>
              <a:t>Вторник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9D34AD10-DAA6-477A-B172-3D23E3567E07}"/>
              </a:ext>
            </a:extLst>
          </p:cNvPr>
          <p:cNvGraphicFramePr>
            <a:graphicFrameLocks noGrp="1"/>
          </p:cNvGraphicFramePr>
          <p:nvPr/>
        </p:nvGraphicFramePr>
        <p:xfrm>
          <a:off x="1655763" y="1835150"/>
          <a:ext cx="6769100" cy="475297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769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79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Викторина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«Знатоки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русского языка и литературы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»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6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Открытый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Учитель: Русина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Н.П.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Класс: 3Г, кабинет 309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2 смена, 1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«Состав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слова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»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6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Открытый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Учитель: </a:t>
                      </a:r>
                      <a:r>
                        <a:rPr lang="ru-RU" sz="2000" b="1" dirty="0" err="1">
                          <a:solidFill>
                            <a:srgbClr val="800000"/>
                          </a:solidFill>
                          <a:effectLst/>
                        </a:rPr>
                        <a:t>Кушникова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О.Н.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Класс: 1Э, кабинет 212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1 смена, 2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«Гласные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звуки. Обобщающий урок.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»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xmlns="" id="{F46701C1-311A-49F3-AA1D-CACAAAD6D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11267" name="Picture 6" descr="C:\Users\123\Desktop\image_5ab01725bd10a.jpg">
            <a:extLst>
              <a:ext uri="{FF2B5EF4-FFF2-40B4-BE49-F238E27FC236}">
                <a16:creationId xmlns:a16="http://schemas.microsoft.com/office/drawing/2014/main" xmlns="" id="{CD6E1BA9-E7EE-4F61-90FB-F350F5566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Заголовок 1">
            <a:extLst>
              <a:ext uri="{FF2B5EF4-FFF2-40B4-BE49-F238E27FC236}">
                <a16:creationId xmlns:a16="http://schemas.microsoft.com/office/drawing/2014/main" xmlns="" id="{BBC477E9-43CB-4A80-AC88-949904D6EF02}"/>
              </a:ext>
            </a:extLst>
          </p:cNvPr>
          <p:cNvSpPr txBox="1">
            <a:spLocks/>
          </p:cNvSpPr>
          <p:nvPr/>
        </p:nvSpPr>
        <p:spPr bwMode="auto">
          <a:xfrm>
            <a:off x="506413" y="755650"/>
            <a:ext cx="90678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/>
            <a:r>
              <a:rPr lang="ru-RU" altLang="en-US" sz="6600" b="1">
                <a:solidFill>
                  <a:srgbClr val="000000"/>
                </a:solidFill>
                <a:latin typeface="Allegretto Script Two" pitchFamily="66" charset="-52"/>
              </a:rPr>
              <a:t>Среда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F81ADB4-E3D2-4ACF-8973-CD8BD1A8AB2B}"/>
              </a:ext>
            </a:extLst>
          </p:cNvPr>
          <p:cNvGraphicFramePr>
            <a:graphicFrameLocks noGrp="1"/>
          </p:cNvGraphicFramePr>
          <p:nvPr/>
        </p:nvGraphicFramePr>
        <p:xfrm>
          <a:off x="1079500" y="1835150"/>
          <a:ext cx="7848600" cy="527099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43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Олимпиада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русскому языку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смена 12.30, кабинет 108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Открытый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Учитель: </a:t>
                      </a:r>
                      <a:r>
                        <a:rPr lang="ru-RU" sz="1600" b="1" dirty="0" err="1">
                          <a:solidFill>
                            <a:srgbClr val="800000"/>
                          </a:solidFill>
                          <a:effectLst/>
                        </a:rPr>
                        <a:t>Борзенкова</a:t>
                      </a:r>
                      <a:r>
                        <a:rPr lang="ru-RU" sz="1600" b="1" baseline="0" dirty="0">
                          <a:solidFill>
                            <a:srgbClr val="800000"/>
                          </a:solidFill>
                          <a:effectLst/>
                        </a:rPr>
                        <a:t> Г.Н.</a:t>
                      </a:r>
                      <a:endParaRPr lang="ru-RU" sz="1600" b="1" dirty="0">
                        <a:solidFill>
                          <a:srgbClr val="8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Класс:</a:t>
                      </a:r>
                      <a:r>
                        <a:rPr lang="ru-RU" sz="1600" b="1" baseline="0" dirty="0">
                          <a:solidFill>
                            <a:srgbClr val="800000"/>
                          </a:solidFill>
                          <a:effectLst/>
                        </a:rPr>
                        <a:t> 3В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, кабинет 310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2 смена, 3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«Развитие</a:t>
                      </a:r>
                      <a:r>
                        <a:rPr lang="ru-RU" sz="1600" b="1" baseline="0" dirty="0">
                          <a:solidFill>
                            <a:srgbClr val="800000"/>
                          </a:solidFill>
                          <a:effectLst/>
                        </a:rPr>
                        <a:t> речи. Учимся писать письма.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»</a:t>
                      </a:r>
                      <a:endParaRPr lang="ru-RU" sz="16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Открытый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Учитель: </a:t>
                      </a:r>
                      <a:r>
                        <a:rPr lang="ru-RU" sz="1600" b="1" dirty="0" err="1">
                          <a:solidFill>
                            <a:srgbClr val="800000"/>
                          </a:solidFill>
                          <a:effectLst/>
                        </a:rPr>
                        <a:t>Ретюнских</a:t>
                      </a:r>
                      <a:r>
                        <a:rPr lang="ru-RU" sz="1600" b="1" baseline="0" dirty="0">
                          <a:solidFill>
                            <a:srgbClr val="800000"/>
                          </a:solidFill>
                          <a:effectLst/>
                        </a:rPr>
                        <a:t> О.Ю.</a:t>
                      </a:r>
                      <a:endParaRPr lang="ru-RU" sz="1600" b="1" dirty="0">
                        <a:solidFill>
                          <a:srgbClr val="8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Класс:</a:t>
                      </a:r>
                      <a:r>
                        <a:rPr lang="ru-RU" sz="1600" b="1" baseline="0" dirty="0">
                          <a:solidFill>
                            <a:srgbClr val="800000"/>
                          </a:solidFill>
                          <a:effectLst/>
                        </a:rPr>
                        <a:t> 3А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, кабинет 311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2 смена, 4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«Однородные</a:t>
                      </a:r>
                      <a:r>
                        <a:rPr lang="ru-RU" sz="1600" b="1" baseline="0" dirty="0">
                          <a:solidFill>
                            <a:srgbClr val="800000"/>
                          </a:solidFill>
                          <a:effectLst/>
                        </a:rPr>
                        <a:t> члены предложения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»</a:t>
                      </a:r>
                      <a:endParaRPr lang="ru-RU" sz="16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3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Открытый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Учитель: Умрихина</a:t>
                      </a:r>
                      <a:r>
                        <a:rPr lang="ru-RU" sz="1600" b="1" baseline="0" dirty="0">
                          <a:solidFill>
                            <a:srgbClr val="800000"/>
                          </a:solidFill>
                          <a:effectLst/>
                        </a:rPr>
                        <a:t> Е.Ю.</a:t>
                      </a:r>
                      <a:endParaRPr lang="ru-RU" sz="1600" b="1" dirty="0">
                        <a:solidFill>
                          <a:srgbClr val="8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Класс: 3Б, кабинет 211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1 смена, 2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«Формирование</a:t>
                      </a:r>
                      <a:r>
                        <a:rPr lang="ru-RU" sz="1600" b="1" baseline="0" dirty="0">
                          <a:solidFill>
                            <a:srgbClr val="800000"/>
                          </a:solidFill>
                          <a:effectLst/>
                        </a:rPr>
                        <a:t> орфографической зоркости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»</a:t>
                      </a:r>
                      <a:endParaRPr lang="ru-RU" sz="16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Открытый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Учитель: Шульгина</a:t>
                      </a:r>
                      <a:r>
                        <a:rPr lang="ru-RU" sz="1600" b="1" baseline="0" dirty="0">
                          <a:solidFill>
                            <a:srgbClr val="800000"/>
                          </a:solidFill>
                          <a:effectLst/>
                        </a:rPr>
                        <a:t> И.В.</a:t>
                      </a:r>
                      <a:endParaRPr lang="ru-RU" sz="1600" b="1" dirty="0">
                        <a:solidFill>
                          <a:srgbClr val="8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Класс:</a:t>
                      </a:r>
                      <a:r>
                        <a:rPr lang="ru-RU" sz="1600" b="1" baseline="0" dirty="0">
                          <a:solidFill>
                            <a:srgbClr val="800000"/>
                          </a:solidFill>
                          <a:effectLst/>
                        </a:rPr>
                        <a:t> 4Г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, кабинет 209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1 смена, 3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«Повторение</a:t>
                      </a:r>
                      <a:r>
                        <a:rPr lang="ru-RU" sz="1600" b="1" baseline="0" dirty="0">
                          <a:solidFill>
                            <a:srgbClr val="800000"/>
                          </a:solidFill>
                          <a:effectLst/>
                        </a:rPr>
                        <a:t> и углубление представлений об имени прилагательном</a:t>
                      </a:r>
                      <a:r>
                        <a:rPr lang="ru-RU" sz="1600" b="1" dirty="0">
                          <a:solidFill>
                            <a:srgbClr val="800000"/>
                          </a:solidFill>
                          <a:effectLst/>
                        </a:rPr>
                        <a:t>»</a:t>
                      </a:r>
                      <a:endParaRPr lang="ru-RU" sz="16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xmlns="" id="{51CCEC71-3493-458F-9FAC-A8159DBD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12291" name="Picture 6" descr="C:\Users\123\Desktop\image_5ab01725bd10a.jpg">
            <a:extLst>
              <a:ext uri="{FF2B5EF4-FFF2-40B4-BE49-F238E27FC236}">
                <a16:creationId xmlns:a16="http://schemas.microsoft.com/office/drawing/2014/main" xmlns="" id="{4C35A9CA-2BBC-4A08-9C05-1695872E0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Заголовок 1">
            <a:extLst>
              <a:ext uri="{FF2B5EF4-FFF2-40B4-BE49-F238E27FC236}">
                <a16:creationId xmlns:a16="http://schemas.microsoft.com/office/drawing/2014/main" xmlns="" id="{56BACA25-AD25-447C-848F-A25F2D8FF639}"/>
              </a:ext>
            </a:extLst>
          </p:cNvPr>
          <p:cNvSpPr txBox="1">
            <a:spLocks/>
          </p:cNvSpPr>
          <p:nvPr/>
        </p:nvSpPr>
        <p:spPr bwMode="auto">
          <a:xfrm>
            <a:off x="506413" y="755650"/>
            <a:ext cx="90678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/>
            <a:r>
              <a:rPr lang="ru-RU" altLang="en-US" sz="6600" b="1">
                <a:solidFill>
                  <a:srgbClr val="000000"/>
                </a:solidFill>
                <a:latin typeface="Allegretto Script Two" pitchFamily="66" charset="-52"/>
              </a:rPr>
              <a:t>Четверг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16A9C0A0-C2D1-48B1-B8F3-741853BF9CCA}"/>
              </a:ext>
            </a:extLst>
          </p:cNvPr>
          <p:cNvGraphicFramePr>
            <a:graphicFrameLocks noGrp="1"/>
          </p:cNvGraphicFramePr>
          <p:nvPr/>
        </p:nvGraphicFramePr>
        <p:xfrm>
          <a:off x="1655763" y="1835150"/>
          <a:ext cx="6769100" cy="475297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769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79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Олимпиада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русскому языку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смена 12.30, кабинет 108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6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Открытый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Учитель: Смирнова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В.А.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 Класс: 4Б, кабинет 309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1 смена, 1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«Правописание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глаголов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»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6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Открытый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Учитель: Потапьева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Е.М.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Класс: 4А, кабинет 310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1 смена, 3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«Спряжение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глаголов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»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xmlns="" id="{10541339-1B54-4242-A75D-D289273F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13315" name="Picture 6" descr="C:\Users\123\Desktop\image_5ab01725bd10a.jpg">
            <a:extLst>
              <a:ext uri="{FF2B5EF4-FFF2-40B4-BE49-F238E27FC236}">
                <a16:creationId xmlns:a16="http://schemas.microsoft.com/office/drawing/2014/main" xmlns="" id="{6DBCE02E-4F8E-4876-8EA3-D984AD662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Заголовок 1">
            <a:extLst>
              <a:ext uri="{FF2B5EF4-FFF2-40B4-BE49-F238E27FC236}">
                <a16:creationId xmlns:a16="http://schemas.microsoft.com/office/drawing/2014/main" xmlns="" id="{080E5C5D-24B9-4DDC-92D6-20B761B36125}"/>
              </a:ext>
            </a:extLst>
          </p:cNvPr>
          <p:cNvSpPr txBox="1">
            <a:spLocks/>
          </p:cNvSpPr>
          <p:nvPr/>
        </p:nvSpPr>
        <p:spPr bwMode="auto">
          <a:xfrm>
            <a:off x="506413" y="755650"/>
            <a:ext cx="90678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/>
            <a:r>
              <a:rPr lang="ru-RU" altLang="en-US" sz="6600" b="1">
                <a:solidFill>
                  <a:srgbClr val="000000"/>
                </a:solidFill>
                <a:latin typeface="Allegretto Script Two" pitchFamily="66" charset="-52"/>
              </a:rPr>
              <a:t>Пятница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D4961A2C-E098-48B7-94F5-C0C4BFC6BE2C}"/>
              </a:ext>
            </a:extLst>
          </p:cNvPr>
          <p:cNvGraphicFramePr>
            <a:graphicFrameLocks noGrp="1"/>
          </p:cNvGraphicFramePr>
          <p:nvPr/>
        </p:nvGraphicFramePr>
        <p:xfrm>
          <a:off x="1655763" y="1835150"/>
          <a:ext cx="6769100" cy="358852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769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84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Закрытие недели. Подведение итогов.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0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8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Открытый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Учитель: Евсеева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Н.Н.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 Класс: 4Д, кабинет 312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1 смена, 2 урок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«Дательный</a:t>
                      </a:r>
                      <a:r>
                        <a:rPr lang="ru-RU" sz="2000" b="1" baseline="0" dirty="0">
                          <a:solidFill>
                            <a:srgbClr val="800000"/>
                          </a:solidFill>
                          <a:effectLst/>
                        </a:rPr>
                        <a:t> падеж. Правописание безударных окончаний имен существительных в дательном падеже.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effectLst/>
                        </a:rPr>
                        <a:t>»</a:t>
                      </a:r>
                      <a:endParaRPr lang="ru-RU" sz="2000" b="1" dirty="0">
                        <a:solidFill>
                          <a:srgbClr val="8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338</Words>
  <Application>Microsoft Office PowerPoint</Application>
  <PresentationFormat>Произвольный</PresentationFormat>
  <Paragraphs>75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Муниципальное автономное  общеобразовательное учреждение средняя общеобразовательная школа №18 г.Липецка </vt:lpstr>
      <vt:lpstr>Понедельник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Занимательный русский язык</dc:title>
  <dc:creator>User</dc:creator>
  <cp:lastModifiedBy>User</cp:lastModifiedBy>
  <cp:revision>28</cp:revision>
  <cp:lastPrinted>1601-01-01T00:00:00Z</cp:lastPrinted>
  <dcterms:created xsi:type="dcterms:W3CDTF">2009-04-16T06:32:32Z</dcterms:created>
  <dcterms:modified xsi:type="dcterms:W3CDTF">2021-11-25T08:46:16Z</dcterms:modified>
</cp:coreProperties>
</file>